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7" r:id="rId15"/>
    <p:sldId id="298" r:id="rId16"/>
    <p:sldId id="293" r:id="rId17"/>
    <p:sldId id="295" r:id="rId18"/>
    <p:sldId id="262" r:id="rId19"/>
    <p:sldId id="263" r:id="rId20"/>
    <p:sldId id="264" r:id="rId21"/>
    <p:sldId id="265" r:id="rId22"/>
    <p:sldId id="266" r:id="rId23"/>
    <p:sldId id="268" r:id="rId24"/>
    <p:sldId id="269" r:id="rId25"/>
    <p:sldId id="273" r:id="rId26"/>
    <p:sldId id="296" r:id="rId27"/>
    <p:sldId id="294" r:id="rId28"/>
    <p:sldId id="275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007A37"/>
    <a:srgbClr val="FFFF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5C05A-7124-49F7-B889-78E9E3DF3559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E45B-E558-4C98-AB6F-BD3BDFE44F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59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77875"/>
            <a:ext cx="5113337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6083" name="ノート プレースホルダー 2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1289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DC440-5211-454E-A787-371FD3F00F19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136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38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00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61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03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5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60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9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0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0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46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ADA3E-BEDD-4DA6-A6C2-6904A2B77433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994D-A73A-43B3-84FA-E200B65C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82173" y="455663"/>
            <a:ext cx="7519275" cy="742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ja-JP" altLang="en-US" sz="32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地球温暖化のしくみの基本となる 物理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70225" y="2199701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増田 耕一　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ますだ こういち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3911" y="2774891"/>
            <a:ext cx="818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立正大学  地球環境科学部  環境システム学科  </a:t>
            </a:r>
            <a:r>
              <a:rPr kumimoji="1"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気象学</a:t>
            </a:r>
            <a:r>
              <a:rPr kumimoji="1"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33116" y="3690738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2024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年 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12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月 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9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日</a:t>
            </a:r>
            <a:endParaRPr kumimoji="1" lang="ja-JP" altLang="en-US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676" y="4567115"/>
            <a:ext cx="89304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600" dirty="0"/>
              <a:t>http</a:t>
            </a:r>
            <a:r>
              <a:rPr kumimoji="1" lang="ja-JP" altLang="en-US" sz="2600" dirty="0"/>
              <a:t>：</a:t>
            </a:r>
            <a:r>
              <a:rPr kumimoji="1" lang="en-US" altLang="ja-JP" sz="2600" dirty="0"/>
              <a:t>//macroscope.world.coocan.jp/ja/</a:t>
            </a:r>
            <a:r>
              <a:rPr kumimoji="1" lang="en-US" altLang="ja-JP" sz="2600" dirty="0" err="1"/>
              <a:t>edu</a:t>
            </a:r>
            <a:r>
              <a:rPr kumimoji="1" lang="en-US" altLang="ja-JP" sz="2600" dirty="0"/>
              <a:t>/</a:t>
            </a:r>
            <a:r>
              <a:rPr kumimoji="1" lang="en-US" altLang="ja-JP" sz="2600" dirty="0" err="1"/>
              <a:t>ris</a:t>
            </a:r>
            <a:r>
              <a:rPr kumimoji="1" lang="en-US" altLang="ja-JP" sz="2600" dirty="0"/>
              <a:t>/</a:t>
            </a:r>
            <a:r>
              <a:rPr lang="en-US" altLang="ja-JP" sz="2600" dirty="0" err="1"/>
              <a:t>ondanka_buturi</a:t>
            </a:r>
            <a:r>
              <a:rPr kumimoji="1" lang="en-US" altLang="ja-JP" sz="2600" dirty="0"/>
              <a:t>/</a:t>
            </a:r>
            <a:endParaRPr kumimoji="1"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550128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86D58-E90D-7693-65A8-32C5FA737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3FEBA2-C4C5-232C-4AB9-8C0C6C8E2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0349"/>
            <a:ext cx="9001111" cy="512204"/>
          </a:xfrm>
        </p:spPr>
        <p:txBody>
          <a:bodyPr>
            <a:noAutofit/>
          </a:bodyPr>
          <a:lstStyle/>
          <a:p>
            <a:r>
              <a:rPr kumimoji="1"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エネルギー保存</a:t>
            </a: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の法則</a:t>
            </a:r>
            <a:r>
              <a:rPr lang="en-US" altLang="ja-JP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エネルギーは不生不滅。</a:t>
            </a:r>
            <a:endParaRPr kumimoji="1" lang="ja-JP" altLang="en-US" sz="32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DB54C2-72D9-F2B2-EBEB-CA05A2EE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07" y="850289"/>
            <a:ext cx="8940437" cy="875192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ja-JP" altLang="en-US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エネルギーの出入りのある系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では、系内のエネルギーは</a:t>
            </a:r>
            <a:b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エネルギーの正味の流入 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流出ひく流入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だけ変化する。</a:t>
            </a:r>
            <a:endParaRPr kumimoji="1"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4DA8ABE-DA6C-2C89-1CD6-42F135708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23" y="2022657"/>
            <a:ext cx="3810868" cy="36330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CF0EEE-4246-8684-60FC-B3EAC68A7E7E}"/>
              </a:ext>
            </a:extLst>
          </p:cNvPr>
          <p:cNvSpPr txBox="1"/>
          <p:nvPr/>
        </p:nvSpPr>
        <p:spPr>
          <a:xfrm>
            <a:off x="1571771" y="3759299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</a:t>
            </a:r>
            <a:endParaRPr kumimoji="1" lang="en-US" altLang="ja-JP" sz="32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3600" dirty="0">
                <a:solidFill>
                  <a:srgbClr val="7030A0"/>
                </a:solidFill>
              </a:rPr>
              <a:t> </a:t>
            </a:r>
            <a:r>
              <a:rPr lang="en-US" altLang="ja-JP" sz="3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1" lang="ja-JP" altLang="en-US" sz="36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E2A473-A05D-1A7F-EE1B-C8C40C9BAC30}"/>
              </a:ext>
            </a:extLst>
          </p:cNvPr>
          <p:cNvSpPr txBox="1"/>
          <p:nvPr/>
        </p:nvSpPr>
        <p:spPr>
          <a:xfrm>
            <a:off x="5214550" y="2327634"/>
            <a:ext cx="8931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7030A0"/>
                </a:solidFill>
              </a:rPr>
              <a:t> </a:t>
            </a:r>
            <a:r>
              <a:rPr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1" lang="en-US" altLang="ja-JP" sz="32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3200" dirty="0">
                <a:solidFill>
                  <a:srgbClr val="7030A0"/>
                </a:solidFill>
              </a:rPr>
              <a:t> </a:t>
            </a:r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kumimoji="1"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kumimoji="1" lang="ja-JP" altLang="en-US" sz="32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621D41-96BA-3EB4-ACDE-79A092939F9B}"/>
              </a:ext>
            </a:extLst>
          </p:cNvPr>
          <p:cNvSpPr txBox="1"/>
          <p:nvPr/>
        </p:nvSpPr>
        <p:spPr>
          <a:xfrm>
            <a:off x="6211724" y="2548312"/>
            <a:ext cx="2610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1"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– </a:t>
            </a:r>
            <a:r>
              <a:rPr kumimoji="1"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</a:t>
            </a:r>
            <a:endParaRPr kumimoji="1" lang="ja-JP" altLang="en-US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C234A4D-617E-73EF-ED33-B3B957BDB3FC}"/>
              </a:ext>
            </a:extLst>
          </p:cNvPr>
          <p:cNvCxnSpPr>
            <a:cxnSpLocks/>
          </p:cNvCxnSpPr>
          <p:nvPr/>
        </p:nvCxnSpPr>
        <p:spPr>
          <a:xfrm>
            <a:off x="5214550" y="2866243"/>
            <a:ext cx="93807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矢印: 右 3">
            <a:extLst>
              <a:ext uri="{FF2B5EF4-FFF2-40B4-BE49-F238E27FC236}">
                <a16:creationId xmlns:a16="http://schemas.microsoft.com/office/drawing/2014/main" id="{EDBA900C-A1D1-F407-664F-9C1CCCE1CFF7}"/>
              </a:ext>
            </a:extLst>
          </p:cNvPr>
          <p:cNvSpPr/>
          <p:nvPr/>
        </p:nvSpPr>
        <p:spPr>
          <a:xfrm>
            <a:off x="3760635" y="3839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0F480C03-3A75-DE72-EF7A-614C2AF2C344}"/>
              </a:ext>
            </a:extLst>
          </p:cNvPr>
          <p:cNvSpPr/>
          <p:nvPr/>
        </p:nvSpPr>
        <p:spPr>
          <a:xfrm>
            <a:off x="812419" y="3860193"/>
            <a:ext cx="815846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7183027-C134-361B-7A7C-818BF1D070B3}"/>
              </a:ext>
            </a:extLst>
          </p:cNvPr>
          <p:cNvSpPr txBox="1"/>
          <p:nvPr/>
        </p:nvSpPr>
        <p:spPr>
          <a:xfrm>
            <a:off x="239594" y="2927502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kumimoji="1" lang="en-US" altLang="ja-JP" sz="3200" dirty="0">
                <a:solidFill>
                  <a:srgbClr val="0070C0"/>
                </a:solidFill>
              </a:rPr>
              <a:t>in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E21176-33D7-4503-22EA-1614F24ED181}"/>
              </a:ext>
            </a:extLst>
          </p:cNvPr>
          <p:cNvSpPr txBox="1"/>
          <p:nvPr/>
        </p:nvSpPr>
        <p:spPr>
          <a:xfrm>
            <a:off x="3847964" y="2866243"/>
            <a:ext cx="10374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lang="en-US" altLang="ja-JP" sz="3200" dirty="0">
                <a:solidFill>
                  <a:srgbClr val="0070C0"/>
                </a:solidFill>
              </a:rPr>
              <a:t>out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CB7F81-1C34-A51D-3A82-0715FCE2B29F}"/>
              </a:ext>
            </a:extLst>
          </p:cNvPr>
          <p:cNvSpPr txBox="1"/>
          <p:nvPr/>
        </p:nvSpPr>
        <p:spPr>
          <a:xfrm>
            <a:off x="234138" y="5752431"/>
            <a:ext cx="880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流入・流出は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次元だが、図には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方向だけ示した。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82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4251A-9630-9102-3A53-B9746CAE1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FABE7-20B7-BF09-2CD3-E5F25AAB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18" y="145649"/>
            <a:ext cx="8265346" cy="512204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エネルギー保存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の法則、</a:t>
            </a:r>
            <a:r>
              <a:rPr lang="en-US" altLang="ja-JP" sz="3600" u="sng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3600" u="sng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準</a:t>
            </a:r>
            <a:r>
              <a:rPr lang="en-US" altLang="ja-JP" sz="3600" u="sng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定常状態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0225B-4DB5-F00D-DF8F-0A801BEAA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9456"/>
            <a:ext cx="9144000" cy="132198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エネルギーの出入りのありうる系で、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系内のエネルギーが 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ほぼ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一定ならば、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エネルギーの正味の流入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流出ひく流入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 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ほぼ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。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3F98D88-3B9B-D853-7CE0-EBD9634A3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94" y="2200287"/>
            <a:ext cx="3810868" cy="36330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BA3929-18C4-499B-C2CB-B848C871A460}"/>
              </a:ext>
            </a:extLst>
          </p:cNvPr>
          <p:cNvSpPr txBox="1"/>
          <p:nvPr/>
        </p:nvSpPr>
        <p:spPr>
          <a:xfrm>
            <a:off x="1633611" y="3935856"/>
            <a:ext cx="22365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</a:t>
            </a:r>
            <a:endParaRPr kumimoji="1" lang="en-US" altLang="ja-JP" sz="32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3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1" lang="ja-JP" altLang="en-US" sz="36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CBCFB8D-551E-A7DA-BE83-52D54696ACB1}"/>
              </a:ext>
            </a:extLst>
          </p:cNvPr>
          <p:cNvSpPr txBox="1"/>
          <p:nvPr/>
        </p:nvSpPr>
        <p:spPr>
          <a:xfrm>
            <a:off x="5630803" y="2436942"/>
            <a:ext cx="8178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7030A0"/>
                </a:solidFill>
              </a:rPr>
              <a:t> d </a:t>
            </a:r>
            <a:r>
              <a:rPr lang="en-US" altLang="ja-JP" sz="3200" i="1" dirty="0">
                <a:solidFill>
                  <a:srgbClr val="7030A0"/>
                </a:solidFill>
              </a:rPr>
              <a:t>E</a:t>
            </a:r>
            <a:endParaRPr kumimoji="1" lang="en-US" altLang="ja-JP" sz="3200" i="1" dirty="0">
              <a:solidFill>
                <a:srgbClr val="7030A0"/>
              </a:solidFill>
            </a:endParaRPr>
          </a:p>
          <a:p>
            <a:r>
              <a:rPr kumimoji="1" lang="en-US" altLang="ja-JP" sz="3200" dirty="0">
                <a:solidFill>
                  <a:srgbClr val="7030A0"/>
                </a:solidFill>
              </a:rPr>
              <a:t> d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t</a:t>
            </a:r>
            <a:endParaRPr kumimoji="1" lang="ja-JP" altLang="en-US" sz="3200" i="1" dirty="0">
              <a:solidFill>
                <a:srgbClr val="7030A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F68631-A7AD-32C2-85F7-7B2E76006ED2}"/>
              </a:ext>
            </a:extLst>
          </p:cNvPr>
          <p:cNvSpPr txBox="1"/>
          <p:nvPr/>
        </p:nvSpPr>
        <p:spPr>
          <a:xfrm>
            <a:off x="6568880" y="2644170"/>
            <a:ext cx="2319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</a:rPr>
              <a:t>=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</a:rPr>
              <a:t> in –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</a:rPr>
              <a:t> out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A65BA00A-EF06-14E3-0BBF-DAE6E196C661}"/>
              </a:ext>
            </a:extLst>
          </p:cNvPr>
          <p:cNvCxnSpPr>
            <a:cxnSpLocks/>
            <a:endCxn id="7" idx="3"/>
          </p:cNvCxnSpPr>
          <p:nvPr/>
        </p:nvCxnSpPr>
        <p:spPr>
          <a:xfrm flipV="1">
            <a:off x="5815116" y="2975551"/>
            <a:ext cx="633540" cy="1779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矢印: 右 3">
            <a:extLst>
              <a:ext uri="{FF2B5EF4-FFF2-40B4-BE49-F238E27FC236}">
                <a16:creationId xmlns:a16="http://schemas.microsoft.com/office/drawing/2014/main" id="{03359EB0-C343-B3BB-65D4-14B7FDA37B38}"/>
              </a:ext>
            </a:extLst>
          </p:cNvPr>
          <p:cNvSpPr/>
          <p:nvPr/>
        </p:nvSpPr>
        <p:spPr>
          <a:xfrm>
            <a:off x="3706010" y="40405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066C7200-87DC-C852-B34A-C7A411EC6F4C}"/>
              </a:ext>
            </a:extLst>
          </p:cNvPr>
          <p:cNvSpPr/>
          <p:nvPr/>
        </p:nvSpPr>
        <p:spPr>
          <a:xfrm>
            <a:off x="837013" y="4151627"/>
            <a:ext cx="815846" cy="484632"/>
          </a:xfrm>
          <a:prstGeom prst="rightArrow">
            <a:avLst>
              <a:gd name="adj1" fmla="val 50000"/>
              <a:gd name="adj2" fmla="val 525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586A4F-0472-6349-ABAE-EBD40A8C097F}"/>
              </a:ext>
            </a:extLst>
          </p:cNvPr>
          <p:cNvSpPr txBox="1"/>
          <p:nvPr/>
        </p:nvSpPr>
        <p:spPr>
          <a:xfrm>
            <a:off x="226993" y="3123541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kumimoji="1" lang="en-US" altLang="ja-JP" sz="3200" dirty="0">
                <a:solidFill>
                  <a:srgbClr val="0070C0"/>
                </a:solidFill>
              </a:rPr>
              <a:t>in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C524B1-E346-F646-1257-1F89573DC80A}"/>
              </a:ext>
            </a:extLst>
          </p:cNvPr>
          <p:cNvSpPr txBox="1"/>
          <p:nvPr/>
        </p:nvSpPr>
        <p:spPr>
          <a:xfrm>
            <a:off x="3706010" y="3074409"/>
            <a:ext cx="10374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lang="en-US" altLang="ja-JP" sz="3200" dirty="0">
                <a:solidFill>
                  <a:srgbClr val="0070C0"/>
                </a:solidFill>
              </a:rPr>
              <a:t>out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648CDD6-53DF-FFDB-A03B-24318A134D20}"/>
              </a:ext>
            </a:extLst>
          </p:cNvPr>
          <p:cNvSpPr txBox="1"/>
          <p:nvPr/>
        </p:nvSpPr>
        <p:spPr>
          <a:xfrm>
            <a:off x="5019157" y="4277323"/>
            <a:ext cx="39549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ja-JP" altLang="en-US" sz="2800" dirty="0"/>
              <a:t> 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は時間によらず</a:t>
            </a:r>
            <a:endParaRPr lang="en-US" altLang="ja-JP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 </a:t>
            </a:r>
            <a:r>
              <a:rPr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ほぼ</a:t>
            </a:r>
            <a:r>
              <a:rPr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一定</a:t>
            </a:r>
            <a:endParaRPr kumimoji="1" lang="ja-JP" altLang="en-US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412720-DC41-A756-9253-2B0ABF9BD066}"/>
              </a:ext>
            </a:extLst>
          </p:cNvPr>
          <p:cNvSpPr txBox="1"/>
          <p:nvPr/>
        </p:nvSpPr>
        <p:spPr>
          <a:xfrm>
            <a:off x="4871247" y="2667465"/>
            <a:ext cx="885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</a:rPr>
              <a:t>0  </a:t>
            </a:r>
            <a:r>
              <a:rPr kumimoji="1" lang="ja-JP" altLang="en-US" sz="3200" dirty="0">
                <a:solidFill>
                  <a:srgbClr val="C00000"/>
                </a:solidFill>
              </a:rPr>
              <a:t>≒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F371B8F-7E0F-2C1F-34CE-337135160C07}"/>
              </a:ext>
            </a:extLst>
          </p:cNvPr>
          <p:cNvSpPr txBox="1"/>
          <p:nvPr/>
        </p:nvSpPr>
        <p:spPr>
          <a:xfrm>
            <a:off x="417749" y="5753330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気候システム </a:t>
            </a:r>
            <a:r>
              <a:rPr kumimoji="1"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大気・水圏</a:t>
            </a:r>
            <a:r>
              <a:rPr kumimoji="1"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kumimoji="1"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は、おおくのばあい、</a:t>
            </a:r>
            <a:endParaRPr kumimoji="1" lang="en-US" altLang="ja-JP" sz="2800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準定常状態をとりながら、ゆっくりと変化する。</a:t>
            </a:r>
          </a:p>
        </p:txBody>
      </p:sp>
    </p:spTree>
    <p:extLst>
      <p:ext uri="{BB962C8B-B14F-4D97-AF65-F5344CB8AC3E}">
        <p14:creationId xmlns:p14="http://schemas.microsoft.com/office/powerpoint/2010/main" val="356963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95CAA-0731-D6D7-4213-E3BF83627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16" y="51328"/>
            <a:ext cx="8810368" cy="771695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気候システム </a:t>
            </a:r>
            <a:r>
              <a:rPr kumimoji="1"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大気・海洋・雪氷・陸面</a:t>
            </a:r>
            <a:r>
              <a:rPr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7C7C55E-5C8F-0F62-8DB4-C7AB7E4E6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12" y="864969"/>
            <a:ext cx="8810368" cy="523926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90C68DB-FFCD-F0F2-289B-CA5BE65EB4F7}"/>
              </a:ext>
            </a:extLst>
          </p:cNvPr>
          <p:cNvSpPr txBox="1"/>
          <p:nvPr/>
        </p:nvSpPr>
        <p:spPr>
          <a:xfrm>
            <a:off x="0" y="6120372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サブシステム間で</a:t>
            </a:r>
            <a:r>
              <a:rPr kumimoji="1" lang="ja-JP" altLang="en-US" sz="2600" u="sng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</a:t>
            </a:r>
            <a:r>
              <a:rPr kumimoji="1" lang="en-US" altLang="ja-JP" sz="2600" u="sng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600" u="sng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水</a:t>
            </a:r>
            <a:r>
              <a:rPr lang="en-US" altLang="ja-JP" sz="2600" u="sng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en-US" altLang="ja-JP" sz="2600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,</a:t>
            </a:r>
            <a:r>
              <a:rPr lang="ja-JP" altLang="en-US" sz="2600" u="sng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</a:t>
            </a:r>
            <a:r>
              <a:rPr lang="en-US" altLang="ja-JP" sz="2600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,</a:t>
            </a:r>
            <a:r>
              <a:rPr lang="ja-JP" altLang="en-US" sz="2600" u="sng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力</a:t>
            </a:r>
            <a:r>
              <a:rPr lang="ja-JP" altLang="en-US" sz="2600" dirty="0">
                <a:solidFill>
                  <a:schemeClr val="accent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のやりとりがある</a:t>
            </a:r>
            <a:endParaRPr kumimoji="1" lang="ja-JP" altLang="en-US" sz="2600" dirty="0">
              <a:solidFill>
                <a:schemeClr val="accent2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2FEF42-A6E5-F93C-F4DF-50E27346830F}"/>
              </a:ext>
            </a:extLst>
          </p:cNvPr>
          <p:cNvSpPr txBox="1"/>
          <p:nvPr/>
        </p:nvSpPr>
        <p:spPr>
          <a:xfrm>
            <a:off x="6935947" y="208144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C9D3BF-02E2-2FD0-C29B-020992C463D2}"/>
              </a:ext>
            </a:extLst>
          </p:cNvPr>
          <p:cNvSpPr txBox="1"/>
          <p:nvPr/>
        </p:nvSpPr>
        <p:spPr>
          <a:xfrm>
            <a:off x="7922277" y="389353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海洋</a:t>
            </a:r>
            <a:endParaRPr kumimoji="1" lang="ja-JP" altLang="en-US" sz="3200" dirty="0">
              <a:solidFill>
                <a:srgbClr val="0000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1E63AF-F9B8-E8F8-B193-46A5988065AC}"/>
              </a:ext>
            </a:extLst>
          </p:cNvPr>
          <p:cNvSpPr txBox="1"/>
          <p:nvPr/>
        </p:nvSpPr>
        <p:spPr>
          <a:xfrm>
            <a:off x="188402" y="5027020"/>
            <a:ext cx="4903907" cy="107721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雪氷 </a:t>
            </a:r>
            <a:r>
              <a:rPr kumimoji="1" lang="en-US" altLang="ja-JP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氷河、積雪、海氷</a:t>
            </a:r>
            <a:r>
              <a:rPr kumimoji="1" lang="en-US" altLang="ja-JP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ja-JP" altLang="en-US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陸面 </a:t>
            </a:r>
            <a:r>
              <a:rPr lang="en-US" altLang="ja-JP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陸水、土壌、植生</a:t>
            </a:r>
            <a:r>
              <a:rPr lang="en-US" altLang="ja-JP" sz="32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3200" dirty="0">
              <a:solidFill>
                <a:srgbClr val="0000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E52629-FBEB-7C0D-AF41-2E7168C837CC}"/>
              </a:ext>
            </a:extLst>
          </p:cNvPr>
          <p:cNvSpPr txBox="1"/>
          <p:nvPr/>
        </p:nvSpPr>
        <p:spPr>
          <a:xfrm>
            <a:off x="4985777" y="682951"/>
            <a:ext cx="4336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en-US" altLang="ja-JP" sz="2800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GARP</a:t>
            </a:r>
            <a:r>
              <a:rPr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国際委員会</a:t>
            </a:r>
            <a:r>
              <a:rPr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,</a:t>
            </a:r>
            <a:r>
              <a:rPr lang="en-US" altLang="ja-JP" sz="2800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1975</a:t>
            </a:r>
            <a:r>
              <a:rPr kumimoji="1"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800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915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9F791-4369-7BD6-652E-8C4DECC0D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2A0F73-07CB-E4A1-0D27-02F2A758C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25" y="51328"/>
            <a:ext cx="8532341" cy="771695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気候システム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のエネルギー収入・支出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EFD74FB-7FE0-A34D-8CA7-83C40482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57" y="1020955"/>
            <a:ext cx="8810368" cy="5239268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27E02-0198-60D7-010C-A27077A90263}"/>
              </a:ext>
            </a:extLst>
          </p:cNvPr>
          <p:cNvSpPr txBox="1"/>
          <p:nvPr/>
        </p:nvSpPr>
        <p:spPr>
          <a:xfrm>
            <a:off x="6280801" y="728568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「大気上端」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CE111F-A688-9208-F1D8-A50472FCD88D}"/>
              </a:ext>
            </a:extLst>
          </p:cNvPr>
          <p:cNvSpPr txBox="1"/>
          <p:nvPr/>
        </p:nvSpPr>
        <p:spPr>
          <a:xfrm>
            <a:off x="0" y="4751621"/>
            <a:ext cx="71159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「気候システムの下端」  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海洋では海底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8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5D5C47B-1CA5-F1FD-9404-8A5C0194A4A2}"/>
              </a:ext>
            </a:extLst>
          </p:cNvPr>
          <p:cNvSpPr txBox="1"/>
          <p:nvPr/>
        </p:nvSpPr>
        <p:spPr>
          <a:xfrm>
            <a:off x="5167005" y="1255704"/>
            <a:ext cx="387798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熱伝導・対流を無視できる</a:t>
            </a:r>
            <a:endParaRPr kumimoji="1" lang="ja-JP" altLang="en-US" sz="24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6D96A79-85A7-97B2-E79B-CED31C47E175}"/>
              </a:ext>
            </a:extLst>
          </p:cNvPr>
          <p:cNvSpPr/>
          <p:nvPr/>
        </p:nvSpPr>
        <p:spPr>
          <a:xfrm>
            <a:off x="355334" y="1396314"/>
            <a:ext cx="818558" cy="308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8D7812-85B6-F280-65B4-C6D7EC219F71}"/>
              </a:ext>
            </a:extLst>
          </p:cNvPr>
          <p:cNvSpPr txBox="1"/>
          <p:nvPr/>
        </p:nvSpPr>
        <p:spPr>
          <a:xfrm>
            <a:off x="117311" y="940384"/>
            <a:ext cx="233910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エネルギー収入</a:t>
            </a:r>
            <a:endParaRPr kumimoji="1" lang="en-US" altLang="ja-JP" sz="2400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太陽放射の吸収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（反射する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ぶんは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含めない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CBAC4C-654D-B1C9-7A93-576E28E0DAE6}"/>
              </a:ext>
            </a:extLst>
          </p:cNvPr>
          <p:cNvSpPr txBox="1"/>
          <p:nvPr/>
        </p:nvSpPr>
        <p:spPr>
          <a:xfrm>
            <a:off x="2274035" y="1959127"/>
            <a:ext cx="293538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u="sng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エネルギー支出</a:t>
            </a:r>
            <a:endParaRPr kumimoji="1" lang="en-US" altLang="ja-JP" sz="2400" u="sng" dirty="0">
              <a:solidFill>
                <a:srgbClr val="0000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宇宙空間に出ていく</a:t>
            </a:r>
            <a:endParaRPr lang="en-US" altLang="ja-JP" sz="2400" dirty="0">
              <a:solidFill>
                <a:srgbClr val="0000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4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赤外線</a:t>
            </a:r>
            <a:endParaRPr kumimoji="1" lang="en-US" altLang="ja-JP" sz="2400" u="sng" dirty="0">
              <a:solidFill>
                <a:srgbClr val="0000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B176A66-3EE8-69EC-5F1C-78409C791046}"/>
              </a:ext>
            </a:extLst>
          </p:cNvPr>
          <p:cNvSpPr txBox="1"/>
          <p:nvPr/>
        </p:nvSpPr>
        <p:spPr>
          <a:xfrm>
            <a:off x="1" y="5299061"/>
            <a:ext cx="920614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地殻熱流量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r>
              <a:rPr lang="ja-JP" altLang="en-US" sz="2800" u="sng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全球平均では</a:t>
            </a:r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小さい 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en-US" altLang="ja-JP" sz="2800" dirty="0">
                <a:solidFill>
                  <a:srgbClr val="7030A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0.1   W/m^2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人間活動の廃熱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2800" u="sng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全球平均では</a:t>
            </a:r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小さい 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en-US" altLang="ja-JP" sz="2800" dirty="0">
                <a:solidFill>
                  <a:srgbClr val="7030A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0.03	 W/m^2</a:t>
            </a:r>
            <a:r>
              <a:rPr lang="en-US" altLang="ja-JP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全球気候の議論ではふつうエネルギーの流れ</a:t>
            </a:r>
            <a:r>
              <a:rPr lang="en-US" altLang="ja-JP" sz="2800" dirty="0">
                <a:solidFill>
                  <a:srgbClr val="7030A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  <a:r>
              <a:rPr lang="ja-JP" altLang="en-US" sz="28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とみなす。</a:t>
            </a:r>
            <a:endParaRPr kumimoji="1" lang="ja-JP" altLang="en-US" sz="28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18E7ED-98E5-8A1D-2CCC-7552584C5332}"/>
              </a:ext>
            </a:extLst>
          </p:cNvPr>
          <p:cNvSpPr txBox="1"/>
          <p:nvPr/>
        </p:nvSpPr>
        <p:spPr>
          <a:xfrm>
            <a:off x="5167005" y="1797940"/>
            <a:ext cx="280076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ほど</a:t>
            </a:r>
            <a:r>
              <a:rPr kumimoji="1"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希薄 </a:t>
            </a:r>
            <a:r>
              <a:rPr kumimoji="1" lang="en-US" altLang="ja-JP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密度</a:t>
            </a:r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</a:t>
            </a:r>
            <a:r>
              <a:rPr lang="en-US" altLang="ja-JP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4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AA2C92B-7E47-8370-1C09-3D5166C09BCC}"/>
              </a:ext>
            </a:extLst>
          </p:cNvPr>
          <p:cNvCxnSpPr>
            <a:cxnSpLocks/>
          </p:cNvCxnSpPr>
          <p:nvPr/>
        </p:nvCxnSpPr>
        <p:spPr>
          <a:xfrm>
            <a:off x="141184" y="1756858"/>
            <a:ext cx="886163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7DAEEAC-95B2-E2C0-2F22-1C8934E6B15D}"/>
              </a:ext>
            </a:extLst>
          </p:cNvPr>
          <p:cNvCxnSpPr>
            <a:cxnSpLocks/>
          </p:cNvCxnSpPr>
          <p:nvPr/>
        </p:nvCxnSpPr>
        <p:spPr>
          <a:xfrm>
            <a:off x="113793" y="4679090"/>
            <a:ext cx="886163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B2EF1B6-EF1C-F178-C1B8-8BD293F616B8}"/>
              </a:ext>
            </a:extLst>
          </p:cNvPr>
          <p:cNvSpPr/>
          <p:nvPr/>
        </p:nvSpPr>
        <p:spPr>
          <a:xfrm>
            <a:off x="3557968" y="1020955"/>
            <a:ext cx="1651448" cy="6633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1E1F7EF9-4693-BA3C-F147-BF25C435409B}"/>
              </a:ext>
            </a:extLst>
          </p:cNvPr>
          <p:cNvSpPr/>
          <p:nvPr/>
        </p:nvSpPr>
        <p:spPr>
          <a:xfrm>
            <a:off x="1800999" y="1737750"/>
            <a:ext cx="484632" cy="10437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上 13">
            <a:extLst>
              <a:ext uri="{FF2B5EF4-FFF2-40B4-BE49-F238E27FC236}">
                <a16:creationId xmlns:a16="http://schemas.microsoft.com/office/drawing/2014/main" id="{FCFF45D0-C4E9-D95A-CD8E-50031F171A1A}"/>
              </a:ext>
            </a:extLst>
          </p:cNvPr>
          <p:cNvSpPr/>
          <p:nvPr/>
        </p:nvSpPr>
        <p:spPr>
          <a:xfrm>
            <a:off x="2492170" y="1046090"/>
            <a:ext cx="484632" cy="978408"/>
          </a:xfrm>
          <a:prstGeom prst="upArrow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585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0D3C0F-6D9A-2175-8B14-FD140E56D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" y="218823"/>
            <a:ext cx="8113014" cy="646810"/>
          </a:xfrm>
        </p:spPr>
        <p:txBody>
          <a:bodyPr>
            <a:norm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 </a:t>
            </a:r>
            <a:r>
              <a:rPr kumimoji="1"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たまりの量</a:t>
            </a:r>
            <a:r>
              <a:rPr kumimoji="1"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の内わけ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9FD2BE-E4D3-75BD-F345-29F4328D0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" y="1048512"/>
            <a:ext cx="9046464" cy="5128451"/>
          </a:xfrm>
        </p:spPr>
        <p:txBody>
          <a:bodyPr/>
          <a:lstStyle/>
          <a:p>
            <a:r>
              <a:rPr kumimoji="1"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力学的エネルギ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ー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kumimoji="1"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運動エネルギー</a:t>
            </a:r>
            <a:endParaRPr kumimoji="1"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地球の重力に対する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位置エネルギー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内部エネルギー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温度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による部分   　  質量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比熱容量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温度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水の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相変化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による部分 水の</a:t>
            </a:r>
            <a:r>
              <a:rPr lang="ja-JP" altLang="en-US" sz="2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質量あたり潜熱</a:t>
            </a:r>
            <a:r>
              <a:rPr lang="en-US" altLang="ja-JP" sz="2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lang="ja-JP" altLang="en-US" sz="2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相変化する質量</a:t>
            </a:r>
            <a:endParaRPr lang="en-US" altLang="ja-JP" sz="2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エネルギーのたまりの量を集計するとき、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運動エネルギーは寄与が小さいので省略されることがある。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そのばあいの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エネルギー収支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を「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熱収支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」ともいう。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6100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9390D-B47D-6E09-2B12-F277BFB50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1697B-3F10-FEC2-5E0C-92B76807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" y="34227"/>
            <a:ext cx="8113014" cy="646810"/>
          </a:xfrm>
        </p:spPr>
        <p:txBody>
          <a:bodyPr>
            <a:norm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エネルギーの流れの内わけ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DED1FC-105A-DDC4-15DA-A48A5B683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" y="681037"/>
            <a:ext cx="9046464" cy="5963603"/>
          </a:xfrm>
        </p:spPr>
        <p:txBody>
          <a:bodyPr>
            <a:normAutofit fontScale="92500"/>
          </a:bodyPr>
          <a:lstStyle/>
          <a:p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仕事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力 と 移動距離 の 内積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lvl="1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海面で大気が海洋に運動エネルギーをあたえる。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大気内部で体積変化にともなって圧力がする仕事があるが、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定積比熱容量のかわりに定圧比熱容量をつかうことによって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↓の物質にともなうエネルギーの移動にまとめることができる。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伝導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地中では主要。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大気中では、地表面から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cm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のけたの高さのところまで重要。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対流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物質にともなうエネルギーの移動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この「対流」という用語は熱伝達論 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伝熱工学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のもの。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気象・海洋学では 「移流」「対流」「乱流輸送」とよびわける。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放射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電磁波にともなうエネルギーの移動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物質が放射を吸収すればエネルギー収入。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物質が放射を射出すればエネルギー支出。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1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散乱・透過はエネルギーは媒質のエネルギーを変えない。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3993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C859A1-B672-9136-CFAD-17A15317F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4" y="259493"/>
            <a:ext cx="7886700" cy="573987"/>
          </a:xfrm>
        </p:spPr>
        <p:txBody>
          <a:bodyPr>
            <a:noAutofit/>
          </a:bodyPr>
          <a:lstStyle/>
          <a:p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数理モデルの複雑さ</a:t>
            </a:r>
            <a:r>
              <a:rPr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まず空間次元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DB4435-3D4C-BAF0-BB15-CCCB80ECE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9113"/>
            <a:ext cx="9144000" cy="5659394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温度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</a:t>
            </a:r>
            <a:r>
              <a:rPr kumimoji="1"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などの物理量の値は</a:t>
            </a:r>
            <a:b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空間座標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(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x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東西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;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y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南北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;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z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鉛直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と時間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の関数。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東西も南北も鉛直もひとまとめ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 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… 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Amiri" panose="00000500000000000000" pitchFamily="2" charset="-78"/>
                <a:cs typeface="Arial" panose="020B0604020202020204" pitchFamily="34" charset="0"/>
              </a:rPr>
              <a:t>0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鉛直には変化がある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 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z, t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… 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鉛直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1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南北にも変化がある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 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y, z, t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… 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南北鉛直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東西にも変化がある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T 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en-US" altLang="ja-JP" i="1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x, y, z, t</a:t>
            </a:r>
            <a:r>
              <a:rPr lang="en-US" altLang="ja-JP" dirty="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… 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3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</a:t>
            </a:r>
            <a:endParaRPr lang="en-US" altLang="ja-JP" dirty="0">
              <a:solidFill>
                <a:srgbClr val="C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きょうの議論は 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による。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真鍋博士の理論面の功績は、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鉛直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1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二酸化炭素濃度倍増による地上気温変化量を示したこと。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次元モデルでは値がきまらなかった。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真鍋博士の画期的な功績は、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3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次元の大気・海洋モデル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による数値実験という研究スタイルの手本を示したこと。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963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2DA435-6D79-E68F-43EB-AB2520C36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5564"/>
            <a:ext cx="8985503" cy="780922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単純な</a:t>
            </a:r>
            <a:r>
              <a:rPr kumimoji="1"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</a:t>
            </a:r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次元エネルギー収支モデルで考える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38F296-75A6-C11E-F525-8647DC904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" y="846486"/>
            <a:ext cx="9198863" cy="52495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kumimoji="1" lang="ja-JP" altLang="en-US" sz="2400" b="1" u="sng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エネルギー収入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地球の</a:t>
            </a:r>
            <a:r>
              <a:rPr lang="ja-JP" altLang="en-US" sz="2400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断面積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あたり </a:t>
            </a:r>
            <a:r>
              <a:rPr lang="en-US" altLang="ja-JP" sz="2400" dirty="0">
                <a:solidFill>
                  <a:srgbClr val="0000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– α) 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2400" dirty="0"/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太陽・地球間の平均距離で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太陽に正面をむけた面に</a:t>
            </a:r>
            <a:b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単位面積・単位時間あたり届く太陽放射エネルギーの流れ</a:t>
            </a:r>
            <a:b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いわゆる「太陽定数」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1360 W/m^2</a:t>
            </a:r>
            <a:r>
              <a:rPr lang="en-US" altLang="ja-JP" sz="2400" dirty="0"/>
              <a:t>  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有効数字 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3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けた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地球全体としての太陽放射反射率。観測により 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0.30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ja-JP" altLang="en-US" sz="2400" b="1" u="sng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エネルギー支出</a:t>
            </a:r>
            <a:r>
              <a:rPr lang="en-US" altLang="ja-JP" sz="2400" b="1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温度 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400" dirty="0"/>
              <a:t>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の黒体放射と仮定する。</a:t>
            </a:r>
            <a:b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2400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表面積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あたり・単位時間あたりのエネルギーの流れ </a:t>
            </a: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 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^4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ja-JP" sz="2400" dirty="0"/>
              <a:t>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シュテファン・ボルツマン定数。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5.67x10^(-8) W/(m^2 K^4)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ja-JP" altLang="en-US" sz="2400" b="1" u="sng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定常状態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を仮定すると、</a:t>
            </a:r>
            <a:r>
              <a:rPr lang="ja-JP" altLang="en-US" sz="2400" b="1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エネルギー収支のつりあい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 (1 –</a:t>
            </a:r>
            <a:r>
              <a:rPr lang="ja-JP" alt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σ 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^4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400" dirty="0"/>
              <a:t>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についてとくと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400" dirty="0"/>
              <a:t> </a:t>
            </a:r>
            <a:r>
              <a:rPr lang="ja-JP" altLang="en-US" sz="2400" dirty="0"/>
              <a:t>≒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255 K</a:t>
            </a:r>
            <a:r>
              <a:rPr lang="ja-JP" altLang="en-US" sz="2400" dirty="0"/>
              <a:t>。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地球が出す放射の代表温度。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全球平均地上気温は</a:t>
            </a:r>
            <a:r>
              <a:rPr lang="en-US" altLang="ja-JP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より高い。そうなるしくみが「温室効果」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545474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9893" y="40577"/>
            <a:ext cx="9188389" cy="51480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エネルギー収支のつりあった定常状態の気候を考える</a:t>
            </a:r>
            <a:endParaRPr kumimoji="1" lang="ja-JP" altLang="en-US" sz="32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1054066" y="3020247"/>
            <a:ext cx="484632" cy="978408"/>
          </a:xfrm>
          <a:prstGeom prst="downArrow">
            <a:avLst>
              <a:gd name="adj1" fmla="val 40447"/>
              <a:gd name="adj2" fmla="val 50000"/>
            </a:avLst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 </a:t>
            </a:r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 rot="10800000">
            <a:off x="5519949" y="2951735"/>
            <a:ext cx="484632" cy="954881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 rot="10800000">
            <a:off x="3522442" y="2962746"/>
            <a:ext cx="484632" cy="978408"/>
          </a:xfrm>
          <a:prstGeom prst="downArrow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7074" y="1311004"/>
            <a:ext cx="17235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大気上端に</a:t>
            </a:r>
            <a:endParaRPr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  <a:p>
            <a:r>
              <a:rPr kumimoji="1"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入射する</a:t>
            </a:r>
            <a:endParaRPr kumimoji="1"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  <a:cs typeface="Arial Unicode MS" panose="020B0604020202020204" pitchFamily="50" charset="-128"/>
              </a:rPr>
              <a:t>太陽放射</a:t>
            </a:r>
            <a:endParaRPr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  <a:cs typeface="Arial Unicode MS" panose="020B060402020202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40438" y="4022493"/>
            <a:ext cx="233910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太陽放射の吸収</a:t>
            </a:r>
            <a:endParaRPr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55991" y="2652585"/>
            <a:ext cx="141577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太陽放射</a:t>
            </a:r>
            <a:endParaRPr lang="en-US" altLang="ja-JP" sz="240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反射率</a:t>
            </a:r>
            <a:endParaRPr lang="en-US" altLang="ja-JP" sz="240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27161" y="1275319"/>
            <a:ext cx="17235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反射されて</a:t>
            </a:r>
            <a:endParaRPr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</a:t>
            </a: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ていく</a:t>
            </a:r>
            <a:endParaRPr kumimoji="1"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太陽放射</a:t>
            </a:r>
            <a:endParaRPr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81498" y="1250037"/>
            <a:ext cx="148218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</a:t>
            </a: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ていく</a:t>
            </a:r>
            <a:endParaRPr kumimoji="1"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地球放射</a:t>
            </a:r>
            <a:endParaRPr lang="en-US" altLang="ja-JP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赤外線</a:t>
            </a:r>
            <a:r>
              <a:rPr lang="en-US" altLang="ja-JP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0901" y="2521574"/>
            <a:ext cx="785793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51060" y="249727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88168" y="456549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70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32374" y="2492869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70</a:t>
            </a:r>
            <a:endParaRPr kumimoji="1" lang="ja-JP" altLang="en-US" sz="2800" i="1">
              <a:solidFill>
                <a:srgbClr val="FF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88168" y="3465431"/>
            <a:ext cx="684803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2800" b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0.3</a:t>
            </a:r>
            <a:endParaRPr lang="ja-JP" altLang="en-US" sz="2800" b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41072" y="4060476"/>
            <a:ext cx="418576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出ていく地球放射の代表温度</a:t>
            </a:r>
            <a:endParaRPr kumimoji="1" lang="ja-JP" altLang="en-US" sz="24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42196" y="4546395"/>
            <a:ext cx="3050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254.6 K (-18.5 </a:t>
            </a:r>
            <a:r>
              <a: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℃</a:t>
            </a:r>
            <a:r>
              <a:rPr kumimoji="1" lang="en-US" altLang="ja-JP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)</a:t>
            </a:r>
            <a:endParaRPr kumimoji="1" lang="ja-JP" altLang="en-US" sz="2800">
              <a:solidFill>
                <a:srgbClr val="C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78055" y="6122822"/>
            <a:ext cx="264687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全球平均地上気温</a:t>
            </a:r>
            <a:endParaRPr kumimoji="1" lang="ja-JP" altLang="en-US" sz="2400" b="1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33170" y="5623532"/>
            <a:ext cx="3140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288.2 K (</a:t>
            </a:r>
            <a:r>
              <a:rPr kumimoji="1" lang="en-US" altLang="ja-JP" sz="2800" b="1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+15.0 </a:t>
            </a:r>
            <a:r>
              <a:rPr kumimoji="1" lang="ja-JP" altLang="en-US" sz="2800" b="1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℃</a:t>
            </a:r>
            <a:r>
              <a:rPr kumimoji="1" lang="en-US" altLang="ja-JP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)</a:t>
            </a:r>
            <a:endParaRPr kumimoji="1" lang="ja-JP" altLang="en-US" sz="2800">
              <a:solidFill>
                <a:srgbClr val="C0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16908" y="5093870"/>
            <a:ext cx="34163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温室効果の強さ </a:t>
            </a:r>
            <a:r>
              <a:rPr lang="en-US" altLang="ja-JP" sz="24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仮称</a:t>
            </a:r>
            <a:r>
              <a:rPr lang="en-US" altLang="ja-JP" sz="24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400">
              <a:solidFill>
                <a:schemeClr val="accent2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68057" y="5064240"/>
            <a:ext cx="96529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1.64</a:t>
            </a:r>
            <a:endParaRPr kumimoji="1" lang="ja-JP" altLang="en-US" sz="2800" b="1">
              <a:solidFill>
                <a:schemeClr val="accent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0185" y="645459"/>
            <a:ext cx="8768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地球とその外とのエネルギーのやりとりは 放射</a:t>
            </a:r>
            <a:r>
              <a:rPr kumimoji="1" lang="en-US" altLang="ja-JP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電磁波</a:t>
            </a:r>
            <a:r>
              <a:rPr lang="en-US" altLang="ja-JP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だけ</a:t>
            </a:r>
            <a:endParaRPr kumimoji="1" lang="ja-JP" altLang="en-US" sz="2400" dirty="0">
              <a:solidFill>
                <a:srgbClr val="7030A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13107" y="3941155"/>
            <a:ext cx="8745309" cy="2783735"/>
          </a:xfrm>
          <a:prstGeom prst="rect">
            <a:avLst/>
          </a:prstGeom>
          <a:noFill/>
          <a:ln w="3175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5312" y="5070647"/>
            <a:ext cx="4339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気候システム</a:t>
            </a:r>
            <a:endParaRPr lang="en-US" altLang="ja-JP" sz="2400" b="1">
              <a:solidFill>
                <a:schemeClr val="accent6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 </a:t>
            </a:r>
            <a:r>
              <a:rPr lang="en-US" altLang="ja-JP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+ </a:t>
            </a:r>
            <a:r>
              <a:rPr lang="ja-JP" altLang="en-US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海洋 </a:t>
            </a:r>
            <a:r>
              <a:rPr lang="en-US" altLang="ja-JP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+ </a:t>
            </a:r>
            <a:r>
              <a:rPr lang="ja-JP" altLang="en-US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雪氷 </a:t>
            </a:r>
            <a:r>
              <a:rPr lang="en-US" altLang="ja-JP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+ </a:t>
            </a:r>
            <a:r>
              <a:rPr lang="ja-JP" altLang="en-US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陸面</a:t>
            </a:r>
            <a:r>
              <a:rPr lang="en-US" altLang="ja-JP" sz="2400" b="1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400" b="1">
              <a:solidFill>
                <a:schemeClr val="accent6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68A529-6CE9-C6DC-D936-E4E1A0837702}"/>
              </a:ext>
            </a:extLst>
          </p:cNvPr>
          <p:cNvSpPr txBox="1"/>
          <p:nvPr/>
        </p:nvSpPr>
        <p:spPr>
          <a:xfrm>
            <a:off x="6651253" y="1302465"/>
            <a:ext cx="2367241" cy="2246769"/>
          </a:xfrm>
          <a:prstGeom prst="rect">
            <a:avLst/>
          </a:prstGeom>
          <a:noFill/>
          <a:ln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ここでは</a:t>
            </a:r>
            <a:endParaRPr lang="en-US" altLang="ja-JP" sz="2800" dirty="0"/>
          </a:p>
          <a:p>
            <a:r>
              <a:rPr lang="ja-JP" altLang="en-US" sz="2800" dirty="0"/>
              <a:t>「太陽定数」</a:t>
            </a:r>
            <a:endParaRPr lang="en-US" altLang="ja-JP" sz="2800" dirty="0"/>
          </a:p>
          <a:p>
            <a:r>
              <a:rPr lang="ja-JP" altLang="en-US" sz="2800" dirty="0"/>
              <a:t>の </a:t>
            </a:r>
            <a:r>
              <a:rPr lang="en-US" altLang="ja-JP" sz="2800" dirty="0"/>
              <a:t>4</a:t>
            </a:r>
            <a:r>
              <a:rPr lang="ja-JP" altLang="en-US" sz="2800" dirty="0"/>
              <a:t>分の</a:t>
            </a:r>
            <a:r>
              <a:rPr lang="en-US" altLang="ja-JP" sz="2800" dirty="0"/>
              <a:t>1</a:t>
            </a:r>
          </a:p>
          <a:p>
            <a:r>
              <a:rPr kumimoji="1" lang="en-US" altLang="ja-JP" sz="2800" dirty="0">
                <a:solidFill>
                  <a:srgbClr val="C00000"/>
                </a:solidFill>
              </a:rPr>
              <a:t>340 W/m</a:t>
            </a:r>
            <a:r>
              <a:rPr lang="en-US" altLang="ja-JP" sz="2800" dirty="0">
                <a:solidFill>
                  <a:srgbClr val="C00000"/>
                </a:solidFill>
              </a:rPr>
              <a:t>^2 </a:t>
            </a:r>
          </a:p>
          <a:p>
            <a:r>
              <a:rPr kumimoji="1" lang="ja-JP" altLang="en-US" sz="2800" dirty="0"/>
              <a:t>を </a:t>
            </a:r>
            <a:r>
              <a:rPr kumimoji="1" lang="en-US" altLang="ja-JP" sz="2800" i="1" dirty="0">
                <a:solidFill>
                  <a:srgbClr val="0000FF"/>
                </a:solidFill>
              </a:rPr>
              <a:t>100</a:t>
            </a:r>
            <a:r>
              <a:rPr kumimoji="1" lang="en-US" altLang="ja-JP" sz="2800" dirty="0"/>
              <a:t> </a:t>
            </a:r>
            <a:r>
              <a:rPr kumimoji="1" lang="ja-JP" altLang="en-US" sz="2800" dirty="0"/>
              <a:t>とする。</a:t>
            </a:r>
          </a:p>
        </p:txBody>
      </p:sp>
    </p:spTree>
    <p:extLst>
      <p:ext uri="{BB962C8B-B14F-4D97-AF65-F5344CB8AC3E}">
        <p14:creationId xmlns:p14="http://schemas.microsoft.com/office/powerpoint/2010/main" val="1510528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4465" y="100815"/>
            <a:ext cx="8526218" cy="51480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太陽からくる放射がちがっていたら </a:t>
            </a:r>
            <a:r>
              <a:rPr lang="en-US" altLang="ja-JP" sz="3200" u="sng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(-2%, +2%)?</a:t>
            </a:r>
            <a:endParaRPr kumimoji="1" lang="ja-JP" altLang="en-US" sz="3200" u="sng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4028" y="1140341"/>
            <a:ext cx="808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 u="sng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 u="sng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407236" y="1140341"/>
            <a:ext cx="2544489" cy="5441380"/>
            <a:chOff x="734605" y="2320419"/>
            <a:chExt cx="2639276" cy="5266160"/>
          </a:xfrm>
        </p:grpSpPr>
        <p:sp>
          <p:nvSpPr>
            <p:cNvPr id="5" name="下矢印 4"/>
            <p:cNvSpPr/>
            <p:nvPr/>
          </p:nvSpPr>
          <p:spPr>
            <a:xfrm rot="10800000">
              <a:off x="2379244" y="2851034"/>
              <a:ext cx="484632" cy="954881"/>
            </a:xfrm>
            <a:prstGeom prst="downArrow">
              <a:avLst/>
            </a:prstGeom>
            <a:noFill/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390155" y="2320419"/>
              <a:ext cx="5854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30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278459" y="2331779"/>
              <a:ext cx="5854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70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34605" y="4358147"/>
              <a:ext cx="684803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  <a:endParaRPr kumimoji="1" lang="ja-JP" altLang="en-US" sz="2800" b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594422" y="4354114"/>
              <a:ext cx="171232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254.6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(-18.5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504654" y="6246183"/>
              <a:ext cx="1869227" cy="134039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288.2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(+15.0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  <a:p>
              <a:r>
                <a:rPr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       </a:t>
              </a:r>
              <a:r>
                <a:rPr lang="en-US" altLang="ja-JP" sz="2800" b="1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</a:t>
              </a:r>
              <a:endParaRPr kumimoji="1" lang="ja-JP" altLang="en-US" sz="2800" b="1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898579" y="5524989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274465" y="1141625"/>
            <a:ext cx="2642364" cy="4961095"/>
            <a:chOff x="602879" y="2331779"/>
            <a:chExt cx="2628744" cy="4792067"/>
          </a:xfrm>
        </p:grpSpPr>
        <p:sp>
          <p:nvSpPr>
            <p:cNvPr id="61" name="下矢印 60"/>
            <p:cNvSpPr/>
            <p:nvPr/>
          </p:nvSpPr>
          <p:spPr>
            <a:xfrm>
              <a:off x="602879" y="2879057"/>
              <a:ext cx="484632" cy="978408"/>
            </a:xfrm>
            <a:prstGeom prst="downArrow">
              <a:avLst>
                <a:gd name="adj1" fmla="val 40447"/>
                <a:gd name="adj2" fmla="val 50000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/>
                <a:t> </a:t>
              </a:r>
              <a:endParaRPr kumimoji="1" lang="ja-JP" altLang="en-US"/>
            </a:p>
          </p:txBody>
        </p:sp>
        <p:sp>
          <p:nvSpPr>
            <p:cNvPr id="62" name="下矢印 61"/>
            <p:cNvSpPr/>
            <p:nvPr/>
          </p:nvSpPr>
          <p:spPr>
            <a:xfrm rot="10800000">
              <a:off x="2437867" y="2828418"/>
              <a:ext cx="484632" cy="954881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下矢印 62"/>
            <p:cNvSpPr/>
            <p:nvPr/>
          </p:nvSpPr>
          <p:spPr>
            <a:xfrm rot="10800000">
              <a:off x="1419407" y="2878783"/>
              <a:ext cx="484632" cy="897100"/>
            </a:xfrm>
            <a:prstGeom prst="downArrow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222814" y="2331779"/>
              <a:ext cx="918153" cy="50637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29.4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278459" y="2331779"/>
              <a:ext cx="918153" cy="50637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68.6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734605" y="4358147"/>
              <a:ext cx="684803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  <a:endParaRPr kumimoji="1" lang="ja-JP" altLang="en-US" sz="2800" b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505238" y="4329612"/>
              <a:ext cx="1723104" cy="92338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253.3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(-19.8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1438816" y="6202246"/>
              <a:ext cx="1792807" cy="921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286.7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(+13.5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1898579" y="5524989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6352543" y="1132660"/>
            <a:ext cx="2588457" cy="5000527"/>
            <a:chOff x="666572" y="2331779"/>
            <a:chExt cx="2684882" cy="4839503"/>
          </a:xfrm>
        </p:grpSpPr>
        <p:sp>
          <p:nvSpPr>
            <p:cNvPr id="71" name="下矢印 70"/>
            <p:cNvSpPr/>
            <p:nvPr/>
          </p:nvSpPr>
          <p:spPr>
            <a:xfrm>
              <a:off x="666572" y="2877140"/>
              <a:ext cx="484632" cy="968323"/>
            </a:xfrm>
            <a:prstGeom prst="downArrow">
              <a:avLst>
                <a:gd name="adj1" fmla="val 40447"/>
                <a:gd name="adj2" fmla="val 50000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/>
                <a:t> </a:t>
              </a:r>
              <a:endParaRPr kumimoji="1" lang="ja-JP" altLang="en-US"/>
            </a:p>
          </p:txBody>
        </p:sp>
        <p:sp>
          <p:nvSpPr>
            <p:cNvPr id="72" name="下矢印 71"/>
            <p:cNvSpPr/>
            <p:nvPr/>
          </p:nvSpPr>
          <p:spPr>
            <a:xfrm rot="10800000">
              <a:off x="2465256" y="2828199"/>
              <a:ext cx="484632" cy="954881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下矢印 72"/>
            <p:cNvSpPr/>
            <p:nvPr/>
          </p:nvSpPr>
          <p:spPr>
            <a:xfrm rot="10800000">
              <a:off x="1565914" y="2868307"/>
              <a:ext cx="484632" cy="978408"/>
            </a:xfrm>
            <a:prstGeom prst="downArrow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351756" y="2331779"/>
              <a:ext cx="918153" cy="50637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30.6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287757" y="2340454"/>
              <a:ext cx="918153" cy="50637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71.4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734605" y="4358147"/>
              <a:ext cx="684803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  <a:endParaRPr kumimoji="1" lang="ja-JP" altLang="en-US" sz="2800" b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1501435" y="4303499"/>
              <a:ext cx="1776115" cy="92338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255.9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(-18.5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1482226" y="6247899"/>
              <a:ext cx="1869228" cy="92338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289.6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(+16.4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1898579" y="5524989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6155887" y="1132293"/>
            <a:ext cx="830338" cy="5232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b="1" i="1" u="sng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102</a:t>
            </a:r>
            <a:endParaRPr kumimoji="1" lang="ja-JP" altLang="en-US" sz="2800" b="1" i="1" u="sng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08204" y="1131377"/>
            <a:ext cx="585417" cy="5232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b="1" i="1" u="sng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98</a:t>
            </a:r>
            <a:endParaRPr kumimoji="1" lang="ja-JP" altLang="en-US" sz="2800" b="1" i="1" u="sng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0468" y="775504"/>
            <a:ext cx="2768833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084254" y="775504"/>
            <a:ext cx="2802751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6155887" y="775504"/>
            <a:ext cx="2721895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下矢印 84"/>
          <p:cNvSpPr/>
          <p:nvPr/>
        </p:nvSpPr>
        <p:spPr>
          <a:xfrm>
            <a:off x="3319133" y="1741614"/>
            <a:ext cx="467227" cy="1010962"/>
          </a:xfrm>
          <a:prstGeom prst="downArrow">
            <a:avLst>
              <a:gd name="adj1" fmla="val 40447"/>
              <a:gd name="adj2" fmla="val 50000"/>
            </a:avLst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 </a:t>
            </a:r>
            <a:endParaRPr kumimoji="1" lang="ja-JP" altLang="en-US"/>
          </a:p>
        </p:txBody>
      </p:sp>
      <p:sp>
        <p:nvSpPr>
          <p:cNvPr id="86" name="下矢印 85"/>
          <p:cNvSpPr/>
          <p:nvPr/>
        </p:nvSpPr>
        <p:spPr>
          <a:xfrm rot="10800000">
            <a:off x="4119392" y="1735206"/>
            <a:ext cx="467227" cy="926949"/>
          </a:xfrm>
          <a:prstGeom prst="downArrow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下矢印 86"/>
          <p:cNvSpPr/>
          <p:nvPr/>
        </p:nvSpPr>
        <p:spPr>
          <a:xfrm rot="10800000">
            <a:off x="4980684" y="1737219"/>
            <a:ext cx="467227" cy="926949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9529" y="6087036"/>
            <a:ext cx="1426994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3200"/>
              <a:t>- 1.5</a:t>
            </a:r>
            <a:r>
              <a:rPr lang="ja-JP" altLang="en-US" sz="3200"/>
              <a:t> ℃</a:t>
            </a:r>
            <a:endParaRPr kumimoji="1" lang="ja-JP" altLang="en-US" sz="320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395881" y="6096001"/>
            <a:ext cx="141417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3200"/>
              <a:t>+1.4</a:t>
            </a:r>
            <a:r>
              <a:rPr lang="ja-JP" altLang="en-US" sz="3200"/>
              <a:t> ℃</a:t>
            </a:r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315184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395" y="0"/>
            <a:ext cx="7886700" cy="498473"/>
          </a:xfrm>
        </p:spPr>
        <p:txBody>
          <a:bodyPr>
            <a:normAutofit fontScale="90000"/>
          </a:bodyPr>
          <a:lstStyle/>
          <a:p>
            <a:r>
              <a:rPr lang="ja-JP" altLang="en-US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地球温暖化とは</a:t>
            </a:r>
            <a:r>
              <a:rPr lang="en-US" altLang="ja-JP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?</a:t>
            </a:r>
            <a:r>
              <a:rPr lang="ja-JP" altLang="en-US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気候の変化・変動とは</a:t>
            </a:r>
            <a:r>
              <a:rPr lang="en-US" altLang="ja-JP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?</a:t>
            </a:r>
            <a:endParaRPr kumimoji="1" lang="ja-JP" altLang="en-US" sz="3200" u="sng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552" y="583902"/>
            <a:ext cx="9030448" cy="5994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世界の人間社会の課題となった「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地球温暖化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」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kumimoji="1" lang="ja-JP" altLang="en-US" u="sng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人間活動</a:t>
            </a:r>
            <a:r>
              <a:rPr kumimoji="1"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を原因とする </a:t>
            </a:r>
            <a:r>
              <a:rPr kumimoji="1" lang="ja-JP" altLang="en-US" u="sng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二酸化炭素など</a:t>
            </a:r>
            <a:r>
              <a:rPr kumimoji="1"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の増加に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よる</a:t>
            </a:r>
            <a:b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</a:br>
            <a:r>
              <a:rPr lang="ja-JP" altLang="en-US" u="sng" dirty="0">
                <a:latin typeface="Arial" panose="020B0604020202020204" pitchFamily="34" charset="0"/>
                <a:ea typeface="BIZ UDゴシック" panose="020B0400000000000000" pitchFamily="49" charset="-128"/>
              </a:rPr>
              <a:t>グローバル </a:t>
            </a:r>
            <a:r>
              <a:rPr lang="en-US" altLang="ja-JP" u="sng" dirty="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u="sng" dirty="0">
                <a:latin typeface="Arial" panose="020B0604020202020204" pitchFamily="34" charset="0"/>
                <a:ea typeface="BIZ UDゴシック" panose="020B0400000000000000" pitchFamily="49" charset="-128"/>
              </a:rPr>
              <a:t>全地球規模</a:t>
            </a:r>
            <a:r>
              <a:rPr lang="en-US" altLang="ja-JP" u="sng" dirty="0">
                <a:latin typeface="Arial" panose="020B0604020202020204" pitchFamily="34" charset="0"/>
                <a:ea typeface="BIZ UDゴシック" panose="020B0400000000000000" pitchFamily="49" charset="-128"/>
              </a:rPr>
              <a:t>)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 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の </a:t>
            </a:r>
            <a:r>
              <a:rPr lang="ja-JP" altLang="en-US" u="sng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気候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 の変化</a:t>
            </a:r>
            <a:endParaRPr lang="en-US" altLang="ja-JP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「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気候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」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この用語の意味はいくつかあるが、ここでは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気象要素の数十年の統計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例、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30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年平均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で表現できる現象</a:t>
            </a:r>
            <a:endParaRPr lang="en-US" altLang="ja-JP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例、熊谷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気象台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の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</a:rPr>
              <a:t>8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月の気温</a:t>
            </a:r>
            <a:endParaRPr lang="en-US" altLang="ja-JP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1961-1990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年の平均  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26.1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℃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1991-2020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年の平均  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27.1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℃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ja-JP" altLang="en-US" sz="2400" u="sng" dirty="0">
                <a:latin typeface="Arial" panose="020B0604020202020204" pitchFamily="34" charset="0"/>
                <a:ea typeface="BIZ UDゴシック" panose="020B0400000000000000" pitchFamily="49" charset="-128"/>
              </a:rPr>
              <a:t>グローバルな要因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と </a:t>
            </a:r>
            <a:r>
              <a:rPr lang="ja-JP" altLang="en-US" sz="2400" u="dotted" dirty="0">
                <a:latin typeface="Arial" panose="020B0604020202020204" pitchFamily="34" charset="0"/>
                <a:ea typeface="BIZ UDゴシック" panose="020B0400000000000000" pitchFamily="49" charset="-128"/>
              </a:rPr>
              <a:t>ローカルな要因 </a:t>
            </a:r>
            <a:r>
              <a:rPr lang="en-US" altLang="ja-JP" sz="2400" u="dotted" dirty="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sz="2400" u="dotted" dirty="0">
                <a:latin typeface="Arial" panose="020B0604020202020204" pitchFamily="34" charset="0"/>
                <a:ea typeface="BIZ UDゴシック" panose="020B0400000000000000" pitchFamily="49" charset="-128"/>
              </a:rPr>
              <a:t>都市気候</a:t>
            </a:r>
            <a:r>
              <a:rPr lang="en-US" altLang="ja-JP" sz="2400" u="dotted" dirty="0">
                <a:latin typeface="Arial" panose="020B0604020202020204" pitchFamily="34" charset="0"/>
                <a:ea typeface="BIZ UDゴシック" panose="020B0400000000000000" pitchFamily="49" charset="-128"/>
              </a:rPr>
              <a:t>)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が複合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</a:rPr>
              <a:t>。</a:t>
            </a:r>
            <a:endParaRPr lang="en-US" altLang="ja-JP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「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二酸化炭素など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」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..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赤外線を吸収・射出する分子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「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人間活動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」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..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</a:rPr>
              <a:t> おもに石炭・石油・天然ガスの燃焼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869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7613" y="75746"/>
            <a:ext cx="9463596" cy="5148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地球の太陽放射反射率がちがっていたら </a:t>
            </a:r>
            <a:r>
              <a:rPr lang="en-US" altLang="ja-JP" sz="2800" u="sng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(-10%, +10%)?</a:t>
            </a:r>
            <a:endParaRPr kumimoji="1" lang="ja-JP" altLang="en-US" sz="2800" u="sng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4028" y="1140341"/>
            <a:ext cx="808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407236" y="1140341"/>
            <a:ext cx="2508630" cy="5369662"/>
            <a:chOff x="734605" y="2320419"/>
            <a:chExt cx="2602081" cy="5196751"/>
          </a:xfrm>
        </p:grpSpPr>
        <p:sp>
          <p:nvSpPr>
            <p:cNvPr id="5" name="下矢印 4"/>
            <p:cNvSpPr/>
            <p:nvPr/>
          </p:nvSpPr>
          <p:spPr>
            <a:xfrm rot="10800000">
              <a:off x="2379244" y="2851034"/>
              <a:ext cx="484632" cy="954881"/>
            </a:xfrm>
            <a:prstGeom prst="downArrow">
              <a:avLst/>
            </a:prstGeom>
            <a:noFill/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390155" y="2320419"/>
              <a:ext cx="5854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30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278459" y="2331779"/>
              <a:ext cx="5854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70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34605" y="4358147"/>
              <a:ext cx="710313" cy="50637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  <a:endParaRPr kumimoji="1" lang="ja-JP" altLang="en-US" sz="2800" b="1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594422" y="4354114"/>
              <a:ext cx="171232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254.6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(-18.5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467459" y="6176774"/>
              <a:ext cx="1869227" cy="134039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288.2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(+15.0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  <a:p>
              <a:r>
                <a:rPr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       </a:t>
              </a:r>
              <a:r>
                <a:rPr lang="en-US" altLang="ja-JP" sz="2800" b="1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</a:t>
              </a:r>
              <a:endParaRPr kumimoji="1" lang="ja-JP" altLang="en-US" sz="2800" b="1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898579" y="5524989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238606" y="1114364"/>
            <a:ext cx="2656996" cy="4979390"/>
            <a:chOff x="602879" y="2314107"/>
            <a:chExt cx="2643300" cy="4809739"/>
          </a:xfrm>
        </p:grpSpPr>
        <p:sp>
          <p:nvSpPr>
            <p:cNvPr id="61" name="下矢印 60"/>
            <p:cNvSpPr/>
            <p:nvPr/>
          </p:nvSpPr>
          <p:spPr>
            <a:xfrm>
              <a:off x="602879" y="2879057"/>
              <a:ext cx="484632" cy="978408"/>
            </a:xfrm>
            <a:prstGeom prst="downArrow">
              <a:avLst>
                <a:gd name="adj1" fmla="val 40447"/>
                <a:gd name="adj2" fmla="val 50000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/>
                <a:t> </a:t>
              </a:r>
              <a:endParaRPr kumimoji="1" lang="ja-JP" altLang="en-US"/>
            </a:p>
          </p:txBody>
        </p:sp>
        <p:sp>
          <p:nvSpPr>
            <p:cNvPr id="62" name="下矢印 61"/>
            <p:cNvSpPr/>
            <p:nvPr/>
          </p:nvSpPr>
          <p:spPr>
            <a:xfrm rot="10800000">
              <a:off x="2437867" y="2828418"/>
              <a:ext cx="484632" cy="954881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下矢印 62"/>
            <p:cNvSpPr/>
            <p:nvPr/>
          </p:nvSpPr>
          <p:spPr>
            <a:xfrm rot="10800000">
              <a:off x="1419407" y="2878783"/>
              <a:ext cx="484632" cy="897100"/>
            </a:xfrm>
            <a:prstGeom prst="downArrow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361365" y="2331425"/>
              <a:ext cx="582399" cy="50539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27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441650" y="2314107"/>
              <a:ext cx="582399" cy="50539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73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645421" y="4349487"/>
              <a:ext cx="681273" cy="133780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</a:p>
            <a:p>
              <a:r>
                <a:rPr lang="en-US" altLang="ja-JP" sz="2800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×</a:t>
              </a:r>
            </a:p>
            <a:p>
              <a:r>
                <a:rPr kumimoji="1" lang="en-US" altLang="ja-JP" sz="2800" u="sng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0.9</a:t>
              </a:r>
              <a:endParaRPr kumimoji="1" lang="ja-JP" altLang="en-US" sz="2800" u="sng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426804" y="4372908"/>
              <a:ext cx="1819375" cy="921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257.3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(-15.8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1438816" y="6202246"/>
              <a:ext cx="1792807" cy="921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291.2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(+18.0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1898579" y="5524989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6337451" y="1132293"/>
            <a:ext cx="2567690" cy="4947105"/>
            <a:chOff x="650918" y="2331424"/>
            <a:chExt cx="2663341" cy="4787801"/>
          </a:xfrm>
        </p:grpSpPr>
        <p:sp>
          <p:nvSpPr>
            <p:cNvPr id="71" name="下矢印 70"/>
            <p:cNvSpPr/>
            <p:nvPr/>
          </p:nvSpPr>
          <p:spPr>
            <a:xfrm>
              <a:off x="666572" y="2877140"/>
              <a:ext cx="484632" cy="968323"/>
            </a:xfrm>
            <a:prstGeom prst="downArrow">
              <a:avLst>
                <a:gd name="adj1" fmla="val 40447"/>
                <a:gd name="adj2" fmla="val 50000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/>
                <a:t> </a:t>
              </a:r>
              <a:endParaRPr kumimoji="1" lang="ja-JP" altLang="en-US"/>
            </a:p>
          </p:txBody>
        </p:sp>
        <p:sp>
          <p:nvSpPr>
            <p:cNvPr id="72" name="下矢印 71"/>
            <p:cNvSpPr/>
            <p:nvPr/>
          </p:nvSpPr>
          <p:spPr>
            <a:xfrm rot="10800000">
              <a:off x="2465256" y="2828199"/>
              <a:ext cx="484632" cy="954881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下矢印 72"/>
            <p:cNvSpPr/>
            <p:nvPr/>
          </p:nvSpPr>
          <p:spPr>
            <a:xfrm rot="10800000">
              <a:off x="1565914" y="2868307"/>
              <a:ext cx="484632" cy="978408"/>
            </a:xfrm>
            <a:prstGeom prst="downArrow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434957" y="2331424"/>
              <a:ext cx="607225" cy="50637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33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650918" y="4366823"/>
              <a:ext cx="710313" cy="134039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</a:p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×</a:t>
              </a:r>
            </a:p>
            <a:p>
              <a:r>
                <a:rPr kumimoji="1" lang="en-US" altLang="ja-JP" sz="2800" b="1" u="sng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1.1</a:t>
              </a:r>
              <a:endParaRPr kumimoji="1" lang="ja-JP" altLang="en-US" sz="2800" b="1" u="sng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1454942" y="4364233"/>
              <a:ext cx="1772322" cy="92338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251.9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(-21.3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1445032" y="6195842"/>
              <a:ext cx="1869227" cy="92338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285.0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(+11.9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1898579" y="5524989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6155887" y="1132293"/>
            <a:ext cx="83033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98214" y="1140341"/>
            <a:ext cx="78579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0468" y="775504"/>
            <a:ext cx="2768833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084254" y="775504"/>
            <a:ext cx="2802751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6155887" y="775504"/>
            <a:ext cx="2721895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下矢印 84"/>
          <p:cNvSpPr/>
          <p:nvPr/>
        </p:nvSpPr>
        <p:spPr>
          <a:xfrm>
            <a:off x="3301203" y="1723684"/>
            <a:ext cx="467227" cy="1010962"/>
          </a:xfrm>
          <a:prstGeom prst="downArrow">
            <a:avLst>
              <a:gd name="adj1" fmla="val 40447"/>
              <a:gd name="adj2" fmla="val 50000"/>
            </a:avLst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 </a:t>
            </a:r>
            <a:endParaRPr kumimoji="1" lang="ja-JP" altLang="en-US"/>
          </a:p>
        </p:txBody>
      </p:sp>
      <p:sp>
        <p:nvSpPr>
          <p:cNvPr id="86" name="下矢印 85"/>
          <p:cNvSpPr/>
          <p:nvPr/>
        </p:nvSpPr>
        <p:spPr>
          <a:xfrm rot="10800000">
            <a:off x="4119392" y="1735206"/>
            <a:ext cx="467227" cy="926949"/>
          </a:xfrm>
          <a:prstGeom prst="downArrow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下矢印 86"/>
          <p:cNvSpPr/>
          <p:nvPr/>
        </p:nvSpPr>
        <p:spPr>
          <a:xfrm rot="10800000">
            <a:off x="4980684" y="1737219"/>
            <a:ext cx="467227" cy="926949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005618" y="1112137"/>
            <a:ext cx="585417" cy="5232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67</a:t>
            </a:r>
            <a:endParaRPr kumimoji="1" lang="ja-JP" altLang="en-US" sz="2800" i="1">
              <a:solidFill>
                <a:srgbClr val="FF0000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389529" y="6042213"/>
            <a:ext cx="141417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3200"/>
              <a:t>+3.0</a:t>
            </a:r>
            <a:r>
              <a:rPr lang="ja-JP" altLang="en-US" sz="3200"/>
              <a:t> ℃</a:t>
            </a:r>
            <a:endParaRPr kumimoji="1" lang="ja-JP" altLang="en-US" sz="320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404847" y="6051178"/>
            <a:ext cx="133402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3200"/>
              <a:t>-3.2</a:t>
            </a:r>
            <a:r>
              <a:rPr lang="ja-JP" altLang="en-US" sz="3200"/>
              <a:t> ℃</a:t>
            </a:r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1509447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4" y="110871"/>
            <a:ext cx="8742355" cy="51480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温室効果の強さがちがっていたら </a:t>
            </a:r>
            <a:r>
              <a:rPr lang="en-US" altLang="ja-JP" sz="3200" u="sng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(-2%, +2%)?</a:t>
            </a:r>
            <a:endParaRPr kumimoji="1" lang="ja-JP" altLang="en-US" sz="3200" u="sng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4028" y="1140341"/>
            <a:ext cx="808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380342" y="1194130"/>
            <a:ext cx="2544489" cy="5342768"/>
            <a:chOff x="734605" y="2320419"/>
            <a:chExt cx="2639276" cy="5170723"/>
          </a:xfrm>
        </p:grpSpPr>
        <p:sp>
          <p:nvSpPr>
            <p:cNvPr id="5" name="下矢印 4"/>
            <p:cNvSpPr/>
            <p:nvPr/>
          </p:nvSpPr>
          <p:spPr>
            <a:xfrm rot="10800000">
              <a:off x="2379244" y="2851034"/>
              <a:ext cx="484632" cy="954881"/>
            </a:xfrm>
            <a:prstGeom prst="downArrow">
              <a:avLst/>
            </a:prstGeom>
            <a:noFill/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390155" y="2320419"/>
              <a:ext cx="5854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30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278459" y="2331779"/>
              <a:ext cx="5854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70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34605" y="4358147"/>
              <a:ext cx="684803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  <a:endParaRPr kumimoji="1" lang="ja-JP" altLang="en-US" sz="2800" b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594422" y="4354114"/>
              <a:ext cx="171232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254.6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(-18.5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504654" y="6150746"/>
              <a:ext cx="1869227" cy="134039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288.2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(+15.0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  <a:p>
              <a:r>
                <a:rPr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       </a:t>
              </a:r>
              <a:r>
                <a:rPr lang="en-US" altLang="ja-JP" sz="2800" b="1"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</a:t>
              </a:r>
              <a:endParaRPr kumimoji="1" lang="ja-JP" altLang="en-US" sz="2800" b="1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935774" y="5455580"/>
              <a:ext cx="965297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346182" y="1114364"/>
            <a:ext cx="2853791" cy="4934567"/>
            <a:chOff x="602879" y="2331425"/>
            <a:chExt cx="2839081" cy="4766443"/>
          </a:xfrm>
        </p:grpSpPr>
        <p:sp>
          <p:nvSpPr>
            <p:cNvPr id="61" name="下矢印 60"/>
            <p:cNvSpPr/>
            <p:nvPr/>
          </p:nvSpPr>
          <p:spPr>
            <a:xfrm>
              <a:off x="602879" y="2879057"/>
              <a:ext cx="484632" cy="978408"/>
            </a:xfrm>
            <a:prstGeom prst="downArrow">
              <a:avLst>
                <a:gd name="adj1" fmla="val 40447"/>
                <a:gd name="adj2" fmla="val 50000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/>
                <a:t> </a:t>
              </a:r>
              <a:endParaRPr kumimoji="1" lang="ja-JP" altLang="en-US"/>
            </a:p>
          </p:txBody>
        </p:sp>
        <p:sp>
          <p:nvSpPr>
            <p:cNvPr id="62" name="下矢印 61"/>
            <p:cNvSpPr/>
            <p:nvPr/>
          </p:nvSpPr>
          <p:spPr>
            <a:xfrm rot="10800000">
              <a:off x="2437867" y="2828418"/>
              <a:ext cx="484632" cy="954881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下矢印 62"/>
            <p:cNvSpPr/>
            <p:nvPr/>
          </p:nvSpPr>
          <p:spPr>
            <a:xfrm rot="10800000">
              <a:off x="1419407" y="2878783"/>
              <a:ext cx="484632" cy="897100"/>
            </a:xfrm>
            <a:prstGeom prst="downArrow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361365" y="2331425"/>
              <a:ext cx="582399" cy="50539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30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361383" y="2331425"/>
              <a:ext cx="582399" cy="92160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70</a:t>
              </a:r>
            </a:p>
            <a:p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734605" y="4358147"/>
              <a:ext cx="681273" cy="505394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594422" y="4372908"/>
              <a:ext cx="1847538" cy="9233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254.6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(-18.5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1412059" y="6176268"/>
              <a:ext cx="1792807" cy="921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286.7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(+13.5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1399659" y="5518823"/>
              <a:ext cx="1776364" cy="50539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0.98×1.64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6352543" y="1132293"/>
            <a:ext cx="2606855" cy="4938140"/>
            <a:chOff x="666572" y="2331424"/>
            <a:chExt cx="2703965" cy="4779125"/>
          </a:xfrm>
        </p:grpSpPr>
        <p:sp>
          <p:nvSpPr>
            <p:cNvPr id="71" name="下矢印 70"/>
            <p:cNvSpPr/>
            <p:nvPr/>
          </p:nvSpPr>
          <p:spPr>
            <a:xfrm>
              <a:off x="666572" y="2877140"/>
              <a:ext cx="484632" cy="968323"/>
            </a:xfrm>
            <a:prstGeom prst="downArrow">
              <a:avLst>
                <a:gd name="adj1" fmla="val 40447"/>
                <a:gd name="adj2" fmla="val 50000"/>
              </a:avLst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/>
                <a:t> </a:t>
              </a:r>
              <a:endParaRPr kumimoji="1" lang="ja-JP" altLang="en-US"/>
            </a:p>
          </p:txBody>
        </p:sp>
        <p:sp>
          <p:nvSpPr>
            <p:cNvPr id="72" name="下矢印 71"/>
            <p:cNvSpPr/>
            <p:nvPr/>
          </p:nvSpPr>
          <p:spPr>
            <a:xfrm rot="10800000">
              <a:off x="2465256" y="2828199"/>
              <a:ext cx="484632" cy="954881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下矢印 72"/>
            <p:cNvSpPr/>
            <p:nvPr/>
          </p:nvSpPr>
          <p:spPr>
            <a:xfrm rot="10800000">
              <a:off x="1565914" y="2868307"/>
              <a:ext cx="484632" cy="978408"/>
            </a:xfrm>
            <a:prstGeom prst="downArrow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443321" y="2331424"/>
              <a:ext cx="607225" cy="50637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30</a:t>
              </a:r>
              <a:endParaRPr kumimoji="1" lang="ja-JP" altLang="en-US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327416" y="2331424"/>
              <a:ext cx="607225" cy="50637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i="1">
                  <a:solidFill>
                    <a:srgbClr val="FF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70</a:t>
              </a:r>
              <a:endParaRPr kumimoji="1" lang="ja-JP" altLang="en-US" sz="2800" i="1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734605" y="4358147"/>
              <a:ext cx="710313" cy="50637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>
                  <a:solidFill>
                    <a:srgbClr val="0000FF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0.3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1594422" y="4372908"/>
              <a:ext cx="1776115" cy="92338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254.6 K</a:t>
              </a:r>
            </a:p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(-18.5 </a:t>
              </a:r>
              <a:r>
                <a:rPr kumimoji="1" lang="ja-JP" altLang="en-US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  <a:endParaRPr kumimoji="1" lang="ja-JP" altLang="en-US" sz="2800">
                <a:solidFill>
                  <a:srgbClr val="C0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1454329" y="6187166"/>
              <a:ext cx="1869227" cy="92338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289.6 K </a:t>
              </a:r>
            </a:p>
            <a:p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(+16.4 </a:t>
              </a:r>
              <a:r>
                <a:rPr kumimoji="1" lang="ja-JP" altLang="en-US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℃</a:t>
              </a:r>
              <a:r>
                <a:rPr kumimoji="1" lang="en-US" altLang="ja-JP" sz="2800" u="sng">
                  <a:solidFill>
                    <a:srgbClr val="C00000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)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1373231" y="5509078"/>
              <a:ext cx="1931144" cy="50637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2800" b="1">
                  <a:solidFill>
                    <a:schemeClr val="accent2">
                      <a:lumMod val="50000"/>
                    </a:schemeClr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1.02×1.64</a:t>
              </a:r>
              <a:endParaRPr kumimoji="1" lang="ja-JP" altLang="en-US" sz="2800" b="1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6155887" y="1132293"/>
            <a:ext cx="83033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98214" y="1140341"/>
            <a:ext cx="78579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i="1">
                <a:solidFill>
                  <a:srgbClr val="0000FF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100</a:t>
            </a:r>
            <a:endParaRPr kumimoji="1" lang="ja-JP" altLang="en-US" sz="2800" i="1">
              <a:solidFill>
                <a:srgbClr val="0000FF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0468" y="775504"/>
            <a:ext cx="2768833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084254" y="775504"/>
            <a:ext cx="2802751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6155887" y="775504"/>
            <a:ext cx="2721895" cy="5978722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下矢印 84"/>
          <p:cNvSpPr/>
          <p:nvPr/>
        </p:nvSpPr>
        <p:spPr>
          <a:xfrm>
            <a:off x="3301203" y="1723684"/>
            <a:ext cx="467227" cy="1010962"/>
          </a:xfrm>
          <a:prstGeom prst="downArrow">
            <a:avLst>
              <a:gd name="adj1" fmla="val 40447"/>
              <a:gd name="adj2" fmla="val 50000"/>
            </a:avLst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 </a:t>
            </a:r>
            <a:endParaRPr kumimoji="1" lang="ja-JP" altLang="en-US"/>
          </a:p>
        </p:txBody>
      </p:sp>
      <p:sp>
        <p:nvSpPr>
          <p:cNvPr id="86" name="下矢印 85"/>
          <p:cNvSpPr/>
          <p:nvPr/>
        </p:nvSpPr>
        <p:spPr>
          <a:xfrm rot="10800000">
            <a:off x="4119392" y="1735206"/>
            <a:ext cx="467227" cy="926949"/>
          </a:xfrm>
          <a:prstGeom prst="downArrow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下矢印 86"/>
          <p:cNvSpPr/>
          <p:nvPr/>
        </p:nvSpPr>
        <p:spPr>
          <a:xfrm rot="10800000">
            <a:off x="4980684" y="1737219"/>
            <a:ext cx="467227" cy="926949"/>
          </a:xfrm>
          <a:prstGeom prst="downArrow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389529" y="6087036"/>
            <a:ext cx="1426994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3200"/>
              <a:t>- 1.5</a:t>
            </a:r>
            <a:r>
              <a:rPr lang="ja-JP" altLang="en-US" sz="3200"/>
              <a:t> ℃</a:t>
            </a:r>
            <a:endParaRPr kumimoji="1" lang="ja-JP" altLang="en-US" sz="320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95881" y="6096001"/>
            <a:ext cx="141417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3200"/>
              <a:t>+1.4</a:t>
            </a:r>
            <a:r>
              <a:rPr lang="ja-JP" altLang="en-US" sz="3200"/>
              <a:t> ℃</a:t>
            </a:r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2259456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704" y="0"/>
            <a:ext cx="7886700" cy="572423"/>
          </a:xfrm>
        </p:spPr>
        <p:txBody>
          <a:bodyPr>
            <a:normAutofit/>
          </a:bodyPr>
          <a:lstStyle/>
          <a:p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温室効果をもたらすものは</a:t>
            </a:r>
            <a:endParaRPr kumimoji="1" lang="ja-JP" altLang="en-US" sz="32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3704" y="572423"/>
            <a:ext cx="8736091" cy="483787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赤外線を吸収・射出する物質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kumimoji="1"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電磁波を吸収する物質は、同じ波長の電磁波を射出する物質。</a:t>
            </a:r>
            <a:endParaRPr kumimoji="1" lang="en-US" altLang="ja-JP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kumimoji="1"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吸収・射出は分子の固有振動に関連する </a:t>
            </a:r>
            <a:r>
              <a:rPr kumimoji="1"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kumimoji="1"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量子化学の知見</a:t>
            </a:r>
            <a:r>
              <a:rPr kumimoji="1"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  <a:r>
              <a:rPr kumimoji="1"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。</a:t>
            </a:r>
            <a:endParaRPr kumimoji="1" lang="en-US" altLang="ja-JP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同じ原子からなる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原子分子である 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N</a:t>
            </a:r>
            <a:r>
              <a:rPr lang="en-US" altLang="ja-JP" sz="2400" baseline="-250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, O</a:t>
            </a:r>
            <a:r>
              <a:rPr lang="en-US" altLang="ja-JP" sz="2400" baseline="-250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や、</a:t>
            </a:r>
            <a:b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1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原子分子である </a:t>
            </a:r>
            <a:r>
              <a:rPr lang="en-US" altLang="ja-JP" sz="2400" dirty="0" err="1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Ar</a:t>
            </a:r>
            <a: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は、赤外線を吸収しない。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地球大気の気体成分のうち温室効果にきくのは、まず</a:t>
            </a:r>
            <a:b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H</a:t>
            </a:r>
            <a:r>
              <a:rPr lang="en-US" altLang="ja-JP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O (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水蒸気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である。</a:t>
            </a:r>
            <a:b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ただし、大気中の水蒸気量は、</a:t>
            </a:r>
            <a:b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海とのやりとりによって温度とともに変化するので、</a:t>
            </a:r>
            <a:b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気候変化の外因ではなくフィードバック要因である。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つぎに重要なのは 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CO</a:t>
            </a:r>
            <a:r>
              <a:rPr lang="en-US" altLang="ja-JP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 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二酸化炭素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 </a:t>
            </a: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であり、</a:t>
            </a:r>
            <a:br>
              <a:rPr lang="en-US" altLang="ja-JP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ja-JP" altLang="en-US" sz="2400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大気中のその量の変化は、気候変化の外因とみなせる。</a:t>
            </a:r>
            <a:endParaRPr lang="en-US" altLang="ja-JP" sz="2400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564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0"/>
            <a:ext cx="90551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テキスト ボックス 1"/>
          <p:cNvSpPr txBox="1">
            <a:spLocks noChangeArrowheads="1"/>
          </p:cNvSpPr>
          <p:nvPr/>
        </p:nvSpPr>
        <p:spPr bwMode="auto">
          <a:xfrm>
            <a:off x="6588125" y="3705225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↑高さ</a:t>
            </a:r>
          </a:p>
        </p:txBody>
      </p:sp>
      <p:sp>
        <p:nvSpPr>
          <p:cNvPr id="45060" name="テキスト ボックス 6"/>
          <p:cNvSpPr txBox="1">
            <a:spLocks noChangeArrowheads="1"/>
          </p:cNvSpPr>
          <p:nvPr/>
        </p:nvSpPr>
        <p:spPr bwMode="auto">
          <a:xfrm>
            <a:off x="6372225" y="6330950"/>
            <a:ext cx="1944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地上気温 </a:t>
            </a:r>
            <a:r>
              <a:rPr lang="en-US" altLang="ja-JP" sz="240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(K)</a:t>
            </a:r>
            <a:endParaRPr lang="ja-JP" altLang="en-US" sz="240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45061" name="テキスト ボックス 7"/>
          <p:cNvSpPr txBox="1">
            <a:spLocks noChangeArrowheads="1"/>
          </p:cNvSpPr>
          <p:nvPr/>
        </p:nvSpPr>
        <p:spPr bwMode="auto">
          <a:xfrm>
            <a:off x="1692275" y="3990975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気圧↓</a:t>
            </a: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43435" y="4941889"/>
            <a:ext cx="8173478" cy="245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3" name="テキスト ボックス 13"/>
          <p:cNvSpPr txBox="1">
            <a:spLocks noChangeArrowheads="1"/>
          </p:cNvSpPr>
          <p:nvPr/>
        </p:nvSpPr>
        <p:spPr bwMode="auto">
          <a:xfrm>
            <a:off x="6875463" y="4385049"/>
            <a:ext cx="1108075" cy="46196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成層圏</a:t>
            </a:r>
          </a:p>
        </p:txBody>
      </p:sp>
      <p:sp>
        <p:nvSpPr>
          <p:cNvPr id="45064" name="テキスト ボックス 15"/>
          <p:cNvSpPr txBox="1">
            <a:spLocks noChangeArrowheads="1"/>
          </p:cNvSpPr>
          <p:nvPr/>
        </p:nvSpPr>
        <p:spPr bwMode="auto">
          <a:xfrm>
            <a:off x="6892925" y="5012671"/>
            <a:ext cx="1108075" cy="46196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対流圏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397250" y="2312988"/>
            <a:ext cx="609600" cy="390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005388" y="2822575"/>
            <a:ext cx="590550" cy="54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338513" y="2709863"/>
            <a:ext cx="781050" cy="461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70" name="テキスト ボックス 4"/>
          <p:cNvSpPr txBox="1">
            <a:spLocks noChangeArrowheads="1"/>
          </p:cNvSpPr>
          <p:nvPr/>
        </p:nvSpPr>
        <p:spPr bwMode="auto">
          <a:xfrm>
            <a:off x="3219450" y="2709863"/>
            <a:ext cx="1258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600ppm</a:t>
            </a:r>
            <a:endParaRPr lang="ja-JP" altLang="en-US" sz="240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14725" y="1968500"/>
            <a:ext cx="779463" cy="461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72" name="テキスト ボックス 5"/>
          <p:cNvSpPr txBox="1">
            <a:spLocks noChangeArrowheads="1"/>
          </p:cNvSpPr>
          <p:nvPr/>
        </p:nvSpPr>
        <p:spPr bwMode="auto">
          <a:xfrm>
            <a:off x="3338513" y="2092325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300ppm</a:t>
            </a:r>
            <a:endParaRPr lang="ja-JP" altLang="en-US" sz="2400"/>
          </a:p>
        </p:txBody>
      </p:sp>
      <p:sp>
        <p:nvSpPr>
          <p:cNvPr id="45073" name="テキスト ボックス 2"/>
          <p:cNvSpPr txBox="1">
            <a:spLocks noChangeArrowheads="1"/>
          </p:cNvSpPr>
          <p:nvPr/>
        </p:nvSpPr>
        <p:spPr bwMode="auto">
          <a:xfrm>
            <a:off x="4584700" y="3171825"/>
            <a:ext cx="1219200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150ppm</a:t>
            </a:r>
            <a:endParaRPr lang="ja-JP" altLang="en-US" sz="2400"/>
          </a:p>
        </p:txBody>
      </p:sp>
      <p:sp>
        <p:nvSpPr>
          <p:cNvPr id="45074" name="テキスト ボックス 1"/>
          <p:cNvSpPr txBox="1">
            <a:spLocks noChangeArrowheads="1"/>
          </p:cNvSpPr>
          <p:nvPr/>
        </p:nvSpPr>
        <p:spPr bwMode="auto">
          <a:xfrm>
            <a:off x="6171453" y="1478803"/>
            <a:ext cx="326243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u="sng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成層圏</a:t>
            </a:r>
            <a:r>
              <a:rPr lang="ja-JP" altLang="en-US" sz="2000" b="1" u="sng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のエネルギー収支</a:t>
            </a:r>
            <a:endParaRPr lang="en-US" altLang="ja-JP" sz="2000" b="1" u="sng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 u="sng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おもな収入</a:t>
            </a:r>
            <a:r>
              <a:rPr lang="en-US" altLang="ja-JP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: </a:t>
            </a:r>
            <a:r>
              <a:rPr lang="ja-JP" altLang="en-US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オゾンによる</a:t>
            </a:r>
            <a:endParaRPr lang="en-US" altLang="ja-JP" sz="2000">
              <a:solidFill>
                <a:srgbClr val="0000FF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太陽放射 </a:t>
            </a:r>
            <a:r>
              <a:rPr lang="en-US" altLang="ja-JP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ja-JP" altLang="en-US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紫外線</a:t>
            </a:r>
            <a:r>
              <a:rPr lang="en-US" altLang="ja-JP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 </a:t>
            </a:r>
            <a:r>
              <a:rPr lang="ja-JP" altLang="en-US" sz="2000">
                <a:solidFill>
                  <a:srgbClr val="0000FF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吸収</a:t>
            </a:r>
            <a:endParaRPr lang="en-US" altLang="ja-JP" sz="2000">
              <a:solidFill>
                <a:srgbClr val="0000FF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 u="sng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おもな支出</a:t>
            </a:r>
            <a:r>
              <a:rPr lang="en-US" altLang="ja-JP" sz="200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CO2</a:t>
            </a:r>
            <a:r>
              <a:rPr lang="ja-JP" altLang="en-US" sz="200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による赤外線射出</a:t>
            </a:r>
          </a:p>
        </p:txBody>
      </p:sp>
      <p:sp>
        <p:nvSpPr>
          <p:cNvPr id="45075" name="テキスト ボックス 21"/>
          <p:cNvSpPr txBox="1">
            <a:spLocks noChangeArrowheads="1"/>
          </p:cNvSpPr>
          <p:nvPr/>
        </p:nvSpPr>
        <p:spPr bwMode="auto">
          <a:xfrm>
            <a:off x="-39688" y="4930775"/>
            <a:ext cx="351891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対流圏のエネルギー収支</a:t>
            </a:r>
            <a:endParaRPr lang="en-US" altLang="ja-JP" sz="2000" u="sng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 u="sng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おもな収入</a:t>
            </a:r>
            <a:r>
              <a:rPr lang="en-US" altLang="ja-JP" sz="20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対流による地表面からの供給</a:t>
            </a:r>
            <a:endParaRPr lang="en-US" altLang="ja-JP" sz="2000">
              <a:solidFill>
                <a:schemeClr val="accent2">
                  <a:lumMod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 u="sng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おもな支出</a:t>
            </a:r>
            <a:r>
              <a:rPr lang="en-US" altLang="ja-JP" sz="20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水蒸気による赤外線射出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013995" y="38100"/>
            <a:ext cx="5173883" cy="617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63500" y="145127"/>
            <a:ext cx="7886700" cy="57242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二酸化炭素の効果の大きさを示した画期的研究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291" y="696603"/>
            <a:ext cx="41237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 全球平均気温の鉛直分布を計算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02659" y="1075765"/>
            <a:ext cx="70014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717" y="1183341"/>
            <a:ext cx="3164541" cy="263149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altLang="ja-JP" sz="2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CO2</a:t>
            </a:r>
            <a:r>
              <a:rPr lang="ja-JP" altLang="en-US" sz="2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濃度が</a:t>
            </a:r>
            <a:endParaRPr lang="en-US" altLang="ja-JP" sz="220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ja-JP" altLang="en-US" sz="2200" u="sng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ずっと</a:t>
            </a:r>
            <a:r>
              <a:rPr lang="en-US" altLang="ja-JP" sz="2200" u="sng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600ppm</a:t>
            </a:r>
            <a:r>
              <a:rPr lang="ja-JP" altLang="en-US" sz="2200" u="sng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の世界</a:t>
            </a:r>
            <a:r>
              <a:rPr lang="ja-JP" altLang="en-US" sz="220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と</a:t>
            </a:r>
            <a:endParaRPr lang="en-US" altLang="ja-JP" sz="220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ja-JP" altLang="en-US" sz="2200" u="dash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ずっと</a:t>
            </a:r>
            <a:r>
              <a:rPr lang="en-US" altLang="ja-JP" sz="2200" u="dash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300ppm</a:t>
            </a:r>
            <a:r>
              <a:rPr lang="ja-JP" altLang="en-US" sz="2200" u="dash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の世界</a:t>
            </a:r>
            <a:r>
              <a:rPr lang="ja-JP" altLang="en-US" sz="2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を</a:t>
            </a:r>
            <a:endParaRPr lang="en-US" altLang="ja-JP" sz="220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ja-JP" altLang="en-US" sz="2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比べて、その違いを</a:t>
            </a:r>
            <a:endParaRPr lang="en-US" altLang="ja-JP" sz="220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ja-JP" altLang="en-US" sz="2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「</a:t>
            </a:r>
            <a:r>
              <a:rPr lang="en-US" altLang="ja-JP" sz="2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CO2</a:t>
            </a:r>
            <a:r>
              <a:rPr lang="ja-JP" altLang="en-US" sz="2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濃度倍増への</a:t>
            </a:r>
            <a:endParaRPr lang="en-US" altLang="ja-JP" sz="2200">
              <a:solidFill>
                <a:srgbClr val="002060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ja-JP" altLang="en-US" sz="2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応答</a:t>
            </a:r>
            <a:r>
              <a:rPr lang="ja-JP" altLang="en-US" sz="220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」</a:t>
            </a:r>
            <a:r>
              <a:rPr lang="ja-JP" altLang="en-US" sz="220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とみなす。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F7DDC7-DE0B-242D-E276-D56437A4B2AA}"/>
              </a:ext>
            </a:extLst>
          </p:cNvPr>
          <p:cNvSpPr txBox="1"/>
          <p:nvPr/>
        </p:nvSpPr>
        <p:spPr>
          <a:xfrm>
            <a:off x="6375835" y="5647156"/>
            <a:ext cx="1156086" cy="461665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+2.3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℃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9754025E-08EB-0E78-F664-115DB8C8B5C5}"/>
              </a:ext>
            </a:extLst>
          </p:cNvPr>
          <p:cNvCxnSpPr>
            <a:cxnSpLocks/>
          </p:cNvCxnSpPr>
          <p:nvPr/>
        </p:nvCxnSpPr>
        <p:spPr>
          <a:xfrm flipH="1">
            <a:off x="5856569" y="6010183"/>
            <a:ext cx="515656" cy="443883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85978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031288" cy="631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テキスト ボックス 2"/>
          <p:cNvSpPr txBox="1">
            <a:spLocks noChangeArrowheads="1"/>
          </p:cNvSpPr>
          <p:nvPr/>
        </p:nvSpPr>
        <p:spPr bwMode="auto">
          <a:xfrm>
            <a:off x="0" y="-87499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8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温室効果の強化による温暖化のしくみ</a:t>
            </a:r>
            <a:r>
              <a:rPr lang="ja-JP" altLang="en-US" sz="2000" u="sng"/>
              <a:t>　</a:t>
            </a:r>
            <a:r>
              <a:rPr lang="en-US" altLang="ja-JP" sz="2000" u="sng"/>
              <a:t>(</a:t>
            </a:r>
            <a:r>
              <a:rPr lang="ja-JP" altLang="en-US" sz="20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真鍋の図を増田が加工</a:t>
            </a:r>
            <a:r>
              <a:rPr lang="en-US" altLang="ja-JP" sz="2000" u="sng"/>
              <a:t>)</a:t>
            </a:r>
            <a:endParaRPr lang="ja-JP" altLang="en-US" sz="2000" u="sng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63928" y="4143737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比喩としての</a:t>
            </a:r>
            <a:endParaRPr kumimoji="1" lang="en-US" altLang="ja-JP" sz="240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「ふろおけ</a:t>
            </a:r>
            <a:endParaRPr lang="en-US" altLang="ja-JP" sz="240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40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r>
              <a:rPr lang="ja-JP" altLang="en-US" sz="240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モデル」</a:t>
            </a:r>
            <a:endParaRPr kumimoji="1" lang="ja-JP" altLang="en-US" sz="240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72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0" y="290147"/>
            <a:ext cx="3108960" cy="2987040"/>
          </a:xfrm>
          <a:prstGeom prst="rect">
            <a:avLst/>
          </a:prstGeom>
        </p:spPr>
      </p:pic>
      <p:sp>
        <p:nvSpPr>
          <p:cNvPr id="142" name="正方形/長方形 141"/>
          <p:cNvSpPr/>
          <p:nvPr/>
        </p:nvSpPr>
        <p:spPr>
          <a:xfrm>
            <a:off x="6491655" y="266700"/>
            <a:ext cx="2259768" cy="2796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0" y="320040"/>
            <a:ext cx="3108960" cy="2987040"/>
          </a:xfrm>
          <a:prstGeom prst="rect">
            <a:avLst/>
          </a:prstGeom>
        </p:spPr>
      </p:pic>
      <p:sp>
        <p:nvSpPr>
          <p:cNvPr id="139" name="正方形/長方形 138"/>
          <p:cNvSpPr/>
          <p:nvPr/>
        </p:nvSpPr>
        <p:spPr>
          <a:xfrm>
            <a:off x="3493564" y="285806"/>
            <a:ext cx="2255955" cy="2836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320040"/>
            <a:ext cx="3108960" cy="2987040"/>
          </a:xfrm>
          <a:prstGeom prst="rect">
            <a:avLst/>
          </a:prstGeom>
        </p:spPr>
      </p:pic>
      <p:sp>
        <p:nvSpPr>
          <p:cNvPr id="136" name="正方形/長方形 135"/>
          <p:cNvSpPr/>
          <p:nvPr/>
        </p:nvSpPr>
        <p:spPr>
          <a:xfrm>
            <a:off x="785574" y="237769"/>
            <a:ext cx="2087113" cy="2836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>
            <a:off x="7475220" y="266700"/>
            <a:ext cx="162996" cy="853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746760" y="670560"/>
            <a:ext cx="1607809" cy="2432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3661703" y="670560"/>
            <a:ext cx="1626566" cy="2432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998677" y="620151"/>
            <a:ext cx="1647678" cy="244308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4277938" y="1783667"/>
            <a:ext cx="493834" cy="533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7767575" y="1747163"/>
            <a:ext cx="490610" cy="533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1325590" y="1597954"/>
            <a:ext cx="4718" cy="777605"/>
          </a:xfrm>
          <a:prstGeom prst="straightConnector1">
            <a:avLst/>
          </a:prstGeom>
          <a:ln w="76200">
            <a:solidFill>
              <a:srgbClr val="FF6600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 flipV="1">
            <a:off x="5258240" y="2765253"/>
            <a:ext cx="174381" cy="123825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2464889" y="3144760"/>
            <a:ext cx="7379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気温</a:t>
            </a:r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448740" y="3117271"/>
            <a:ext cx="7379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気温</a:t>
            </a:r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8382440" y="3122414"/>
            <a:ext cx="7379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気温</a:t>
            </a:r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-90630" y="374257"/>
            <a:ext cx="461665" cy="6748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/>
              <a:t>高さ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833873" y="387257"/>
            <a:ext cx="461665" cy="6748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/>
              <a:t>高さ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777069" y="356354"/>
            <a:ext cx="461665" cy="6748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/>
              <a:t>高さ</a:t>
            </a:r>
          </a:p>
        </p:txBody>
      </p:sp>
      <p:sp>
        <p:nvSpPr>
          <p:cNvPr id="137" name="正方形/長方形 136"/>
          <p:cNvSpPr/>
          <p:nvPr/>
        </p:nvSpPr>
        <p:spPr>
          <a:xfrm>
            <a:off x="1076325" y="3143251"/>
            <a:ext cx="647700" cy="186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>
            <a:off x="4056331" y="3143251"/>
            <a:ext cx="647700" cy="186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0" name="直線コネクタ 139"/>
          <p:cNvCxnSpPr/>
          <p:nvPr/>
        </p:nvCxnSpPr>
        <p:spPr>
          <a:xfrm>
            <a:off x="6610507" y="659717"/>
            <a:ext cx="1647678" cy="2443089"/>
          </a:xfrm>
          <a:prstGeom prst="line">
            <a:avLst/>
          </a:prstGeom>
          <a:ln w="508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正方形/長方形 140"/>
          <p:cNvSpPr/>
          <p:nvPr/>
        </p:nvSpPr>
        <p:spPr>
          <a:xfrm>
            <a:off x="6998687" y="3114458"/>
            <a:ext cx="647700" cy="186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076323" y="1250267"/>
            <a:ext cx="507970" cy="5334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110818" y="3552638"/>
            <a:ext cx="24929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大気の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赤外線に対する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不透明性が強まる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地表面にむかう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下向き赤外放射を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射出する代表高さが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地表面に近づく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1325590" y="2363374"/>
            <a:ext cx="0" cy="75108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4096375" y="1469985"/>
            <a:ext cx="11797" cy="161322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4527214" y="2242219"/>
            <a:ext cx="21637" cy="732475"/>
          </a:xfrm>
          <a:prstGeom prst="straightConnector1">
            <a:avLst/>
          </a:prstGeom>
          <a:ln w="101600">
            <a:solidFill>
              <a:srgbClr val="FF6600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8011552" y="2189755"/>
            <a:ext cx="1328" cy="757663"/>
          </a:xfrm>
          <a:prstGeom prst="straightConnector1">
            <a:avLst/>
          </a:prstGeom>
          <a:ln w="123825">
            <a:solidFill>
              <a:srgbClr val="FF6600"/>
            </a:solidFill>
            <a:headEnd type="none"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7076673" y="1373344"/>
            <a:ext cx="21710" cy="1632821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4516104" y="2050367"/>
            <a:ext cx="28763" cy="1071146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7553090" y="2031589"/>
            <a:ext cx="16753" cy="1070426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>
            <a:off x="3811333" y="3620761"/>
            <a:ext cx="14670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地表面での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下向き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赤外放射が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ふえる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402878" y="3620126"/>
            <a:ext cx="198002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地表面温度が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上がる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対流圏の気温も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上がる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375338" y="3611374"/>
            <a:ext cx="1467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地表面での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下向き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赤外放射が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さらに</a:t>
            </a:r>
            <a:endParaRPr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ふえる</a:t>
            </a:r>
            <a:endParaRPr kumimoji="1" lang="en-US" altLang="ja-JP" sz="200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0639" y="0"/>
            <a:ext cx="926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もうひとつのしくみ </a:t>
            </a:r>
            <a:r>
              <a:rPr lang="en-US" altLang="ja-JP" sz="24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真鍋博士が最近の著作や講演で論じている</a:t>
            </a:r>
            <a:r>
              <a:rPr lang="en-US" altLang="ja-JP" sz="24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400" u="sng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371035" y="1469985"/>
            <a:ext cx="2462837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3322975" y="1469985"/>
            <a:ext cx="2462837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6251329" y="1460340"/>
            <a:ext cx="2462837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3322975" y="2050367"/>
            <a:ext cx="2462837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6321671" y="2019220"/>
            <a:ext cx="2462837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399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6CA77-3F62-9BC9-40C8-9D0AA8C24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415" y="135665"/>
            <a:ext cx="7886700" cy="549274"/>
          </a:xfrm>
        </p:spPr>
        <p:txBody>
          <a:bodyPr>
            <a:noAutofit/>
          </a:bodyPr>
          <a:lstStyle/>
          <a:p>
            <a:r>
              <a:rPr kumimoji="1" lang="ja-JP" altLang="en-US" sz="3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地上気温に対するフィードバック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26F1897-BEFB-68C9-8D44-8E304DE22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15" y="684939"/>
            <a:ext cx="8745170" cy="617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21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BBA6916-375E-7636-2C3C-FA83296B6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342900"/>
            <a:ext cx="5540348" cy="309829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C24F719-ED3B-45AE-D1B9-CE5C38900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3525012"/>
            <a:ext cx="8363712" cy="309829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7AAE08-74BC-1B03-20F8-FAE76CC700B6}"/>
              </a:ext>
            </a:extLst>
          </p:cNvPr>
          <p:cNvSpPr txBox="1"/>
          <p:nvPr/>
        </p:nvSpPr>
        <p:spPr>
          <a:xfrm>
            <a:off x="0" y="234696"/>
            <a:ext cx="38443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IPCC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kumimoji="1"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次評価報告書</a:t>
            </a:r>
            <a:endParaRPr kumimoji="1"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(2013-2014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まとめられた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予測型シミュレーション</a:t>
            </a:r>
            <a:endParaRPr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与えた</a:t>
            </a:r>
            <a:r>
              <a:rPr lang="en-US" altLang="ja-JP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CO2</a:t>
            </a:r>
            <a:r>
              <a:rPr lang="ja-JP" altLang="en-US" sz="24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濃度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↓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全球平均地上気温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→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ja-JP" altLang="en-US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帯間の違い</a:t>
            </a:r>
            <a:r>
              <a:rPr lang="en-US" altLang="ja-JP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将来の排出量</a:t>
            </a:r>
            <a:endParaRPr lang="en-US" altLang="ja-JP" sz="24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帯内の違い</a:t>
            </a:r>
            <a:r>
              <a:rPr lang="en-US" altLang="ja-JP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</a:t>
            </a:r>
            <a:r>
              <a:rPr lang="ja-JP" altLang="en-US" sz="24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雲の不確かさ</a:t>
            </a:r>
            <a:endParaRPr lang="en-US" altLang="ja-JP" sz="24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6998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895" y="330403"/>
            <a:ext cx="7886700" cy="549274"/>
          </a:xfrm>
        </p:spPr>
        <p:txBody>
          <a:bodyPr>
            <a:normAutofit/>
          </a:bodyPr>
          <a:lstStyle/>
          <a:p>
            <a:r>
              <a:rPr lang="ja-JP" altLang="en-US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本の紹介</a:t>
            </a:r>
            <a:endParaRPr kumimoji="1" lang="ja-JP" altLang="en-US" sz="3200" u="sng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931" y="1043598"/>
            <a:ext cx="8727198" cy="525859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kumimoji="1" lang="ja-JP" altLang="en-US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地球温暖化をふくむ気候変化のしくみ</a:t>
            </a:r>
            <a:endParaRPr kumimoji="1" lang="en-US" altLang="ja-JP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kumimoji="1"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渡部 雅浩</a:t>
            </a:r>
            <a:r>
              <a:rPr kumimoji="1"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, 2018:『</a:t>
            </a:r>
            <a:r>
              <a:rPr kumimoji="1" lang="ja-JP" altLang="en-US" i="1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絵でわかる 地球温暖化</a:t>
            </a:r>
            <a:r>
              <a:rPr kumimoji="1"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』</a:t>
            </a:r>
            <a:r>
              <a:rPr kumimoji="1"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講談社。</a:t>
            </a:r>
            <a:endParaRPr kumimoji="1" lang="en-US" altLang="ja-JP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真鍋 淑郎、アンソニー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J. 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ブロッコリー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著</a:t>
            </a:r>
            <a:b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増田 耕一、阿部 彩子 監訳、宮本 寿代 訳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,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2022:</a:t>
            </a:r>
            <a:b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『</a:t>
            </a:r>
            <a:r>
              <a:rPr lang="ja-JP" altLang="en-US" i="1" dirty="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地球温暖化はなぜ起こるのか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』 </a:t>
            </a:r>
            <a:b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</a:b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講談社 ブルーバックス。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原書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2020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年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ja-JP" altLang="en-US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地球温暖化問題 </a:t>
            </a:r>
            <a:r>
              <a:rPr lang="en-US" altLang="ja-JP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(</a:t>
            </a:r>
            <a:r>
              <a:rPr lang="ja-JP" altLang="en-US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気候科学・影響・対策</a:t>
            </a:r>
            <a:r>
              <a:rPr lang="en-US" altLang="ja-JP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) </a:t>
            </a:r>
            <a:r>
              <a:rPr lang="ja-JP" altLang="en-US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の概観</a:t>
            </a:r>
            <a:endParaRPr lang="en-US" altLang="ja-JP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国立環境研究所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, 2014:『</a:t>
            </a:r>
            <a:r>
              <a:rPr lang="ja-JP" altLang="en-US" i="1" dirty="0">
                <a:solidFill>
                  <a:srgbClr val="CC000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地球温暖化の事典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』</a:t>
            </a:r>
            <a:r>
              <a:rPr lang="ja-JP" altLang="en-US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丸善。</a:t>
            </a:r>
          </a:p>
          <a:p>
            <a:pPr marL="0" indent="0">
              <a:lnSpc>
                <a:spcPct val="130000"/>
              </a:lnSpc>
              <a:buNone/>
            </a:pPr>
            <a:endParaRPr lang="en-US" altLang="ja-JP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altLang="ja-JP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altLang="ja-JP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en-US" altLang="ja-JP" dirty="0"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9103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2730" y="67729"/>
            <a:ext cx="8366520" cy="447041"/>
          </a:xfrm>
        </p:spPr>
        <p:txBody>
          <a:bodyPr>
            <a:normAutofit fontScale="90000"/>
          </a:bodyPr>
          <a:lstStyle/>
          <a:p>
            <a:r>
              <a:rPr lang="ja-JP" altLang="en-US" sz="32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地球温暖化についての理解への功労者、真鍋博士</a:t>
            </a:r>
            <a:endParaRPr kumimoji="1" lang="ja-JP" altLang="en-US" sz="3200" u="sng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4117" y="627529"/>
            <a:ext cx="8919883" cy="611393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真鍋 淑郎 </a:t>
            </a:r>
            <a:r>
              <a:rPr lang="en-US" altLang="ja-JP" sz="620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sz="6200">
                <a:latin typeface="Arial" panose="020B0604020202020204" pitchFamily="34" charset="0"/>
                <a:ea typeface="BIZ UDゴシック" panose="020B0400000000000000" pitchFamily="49" charset="-128"/>
              </a:rPr>
              <a:t>まなべ しゅくろう</a:t>
            </a:r>
            <a:r>
              <a:rPr lang="en-US" altLang="ja-JP" sz="6200">
                <a:latin typeface="Arial" panose="020B0604020202020204" pitchFamily="34" charset="0"/>
                <a:ea typeface="BIZ UDゴシック" panose="020B0400000000000000" pitchFamily="49" charset="-128"/>
              </a:rPr>
              <a:t>)</a:t>
            </a:r>
          </a:p>
          <a:p>
            <a:pPr marL="0" indent="0">
              <a:buNone/>
            </a:pPr>
            <a:r>
              <a:rPr kumimoji="1" lang="en-US" altLang="ja-JP" sz="6200"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1931</a:t>
            </a:r>
            <a:r>
              <a:rPr kumimoji="1" lang="ja-JP" altLang="en-US" sz="6200">
                <a:latin typeface="Arial" panose="020B0604020202020204" pitchFamily="34" charset="0"/>
                <a:ea typeface="BIZ UDゴシック" panose="020B0400000000000000" pitchFamily="49" charset="-128"/>
              </a:rPr>
              <a:t>年 愛媛県生まれ</a:t>
            </a:r>
            <a:endParaRPr kumimoji="1" lang="en-US" altLang="ja-JP" sz="620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en-US" altLang="ja-JP" sz="6200"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1958</a:t>
            </a:r>
            <a:r>
              <a:rPr lang="ja-JP" altLang="en-US" sz="6200">
                <a:latin typeface="Arial" panose="020B0604020202020204" pitchFamily="34" charset="0"/>
                <a:ea typeface="BIZ UDゴシック" panose="020B0400000000000000" pitchFamily="49" charset="-128"/>
              </a:rPr>
              <a:t>年 東京大学で博士号取得</a:t>
            </a:r>
            <a:endParaRPr lang="en-US" altLang="ja-JP" sz="620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en-US" altLang="ja-JP" sz="6200">
                <a:latin typeface="Arial" panose="020B0604020202020204" pitchFamily="34" charset="0"/>
                <a:ea typeface="BIZ UDゴシック" panose="020B0400000000000000" pitchFamily="49" charset="-128"/>
              </a:rPr>
              <a:t>2021</a:t>
            </a:r>
            <a:r>
              <a:rPr lang="ja-JP" altLang="en-US" sz="6200">
                <a:latin typeface="Arial" panose="020B0604020202020204" pitchFamily="34" charset="0"/>
                <a:ea typeface="BIZ UDゴシック" panose="020B0400000000000000" pitchFamily="49" charset="-128"/>
              </a:rPr>
              <a:t>年 ノーベル物理学賞</a:t>
            </a:r>
            <a:endParaRPr lang="en-US" altLang="ja-JP" sz="620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アメリカ合衆国の 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GFDL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 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という研究所で、</a:t>
            </a:r>
            <a:endParaRPr lang="en-US" altLang="ja-JP" sz="6200">
              <a:solidFill>
                <a:srgbClr val="00206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物理法則にもとづき、計算機を使った</a:t>
            </a:r>
            <a:endParaRPr lang="en-US" altLang="ja-JP" sz="6200">
              <a:solidFill>
                <a:srgbClr val="00206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気候 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大気・海洋・水文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) 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のシミュレーション</a:t>
            </a:r>
            <a:endParaRPr lang="en-US" altLang="ja-JP" sz="6200">
              <a:solidFill>
                <a:srgbClr val="00206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環境問題解決のための研究ではなく</a:t>
            </a:r>
            <a:endParaRPr lang="en-US" altLang="ja-JP" sz="6200">
              <a:solidFill>
                <a:srgbClr val="C0000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好奇心からの自然科学研究だった。</a:t>
            </a:r>
            <a:endParaRPr lang="en-US" altLang="ja-JP" sz="2400">
              <a:solidFill>
                <a:srgbClr val="C0000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sz="620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 u="sng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二酸化炭素濃度を倍増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すると</a:t>
            </a:r>
            <a:r>
              <a:rPr lang="ja-JP" altLang="en-US" sz="6200" u="sng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地上気温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は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?</a:t>
            </a:r>
          </a:p>
          <a:p>
            <a:pPr marL="0" indent="0">
              <a:buNone/>
            </a:pP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(1967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年の論文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)  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鉛直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1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次元の計算で、 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+2.3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℃</a:t>
            </a:r>
            <a:endParaRPr lang="en-US" altLang="ja-JP" sz="6200">
              <a:solidFill>
                <a:srgbClr val="00206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(1975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年の論文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)  3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次元の計算で、        </a:t>
            </a:r>
            <a:r>
              <a:rPr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 Unicode MS" panose="020B0604020202020204" pitchFamily="50" charset="-128"/>
              </a:rPr>
              <a:t>+2.9</a:t>
            </a:r>
            <a:r>
              <a:rPr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℃</a:t>
            </a:r>
            <a:endParaRPr lang="en-US" altLang="ja-JP" sz="6200">
              <a:solidFill>
                <a:srgbClr val="00206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kumimoji="1" lang="ja-JP" altLang="en-US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水蒸気は地上気温に応じてふえると仮定</a:t>
            </a:r>
            <a:r>
              <a:rPr kumimoji="1" lang="en-US" altLang="ja-JP" sz="6200">
                <a:solidFill>
                  <a:srgbClr val="00206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)</a:t>
            </a:r>
            <a:endParaRPr lang="en-US" altLang="ja-JP" sz="620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en-US" altLang="ja-JP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[</a:t>
            </a: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気温が上昇している </a:t>
            </a:r>
            <a:r>
              <a:rPr lang="en-US" altLang="ja-JP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/ </a:t>
            </a: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原因は</a:t>
            </a:r>
            <a:r>
              <a:rPr lang="en-US" altLang="ja-JP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?</a:t>
            </a: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 </a:t>
            </a:r>
            <a:r>
              <a:rPr lang="en-US" altLang="ja-JP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/ CO2] </a:t>
            </a: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ではなかった。</a:t>
            </a:r>
            <a:endParaRPr lang="en-US" altLang="ja-JP" sz="6200">
              <a:solidFill>
                <a:srgbClr val="C0000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en-US" altLang="ja-JP" sz="6200">
                <a:latin typeface="Arial" panose="020B0604020202020204" pitchFamily="34" charset="0"/>
                <a:ea typeface="BIZ UDゴシック" panose="020B0400000000000000" pitchFamily="49" charset="-128"/>
              </a:rPr>
              <a:t>(</a:t>
            </a:r>
            <a:r>
              <a:rPr lang="ja-JP" altLang="en-US" sz="6200">
                <a:latin typeface="Arial" panose="020B0604020202020204" pitchFamily="34" charset="0"/>
                <a:ea typeface="BIZ UDゴシック" panose="020B0400000000000000" pitchFamily="49" charset="-128"/>
              </a:rPr>
              <a:t>世界平均地上気温はまだ上昇していなかった。</a:t>
            </a:r>
            <a:endParaRPr lang="en-US" altLang="ja-JP" sz="6200">
              <a:latin typeface="Arial" panose="020B0604020202020204" pitchFamily="34" charset="0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6200">
                <a:latin typeface="Arial" panose="020B0604020202020204" pitchFamily="34" charset="0"/>
                <a:ea typeface="BIZ UDゴシック" panose="020B0400000000000000" pitchFamily="49" charset="-128"/>
              </a:rPr>
              <a:t> 二酸化炭素の濃度の上昇は観測されていた。</a:t>
            </a:r>
            <a:r>
              <a:rPr lang="en-US" altLang="ja-JP" sz="6200">
                <a:latin typeface="Arial" panose="020B0604020202020204" pitchFamily="34" charset="0"/>
                <a:ea typeface="BIZ UDゴシック" panose="020B0400000000000000" pitchFamily="49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地球温暖化は、</a:t>
            </a:r>
            <a:r>
              <a:rPr lang="ja-JP" altLang="en-US" sz="6200" u="sng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原因から結果にむかう思考</a:t>
            </a:r>
            <a:r>
              <a:rPr lang="ja-JP" altLang="en-US" sz="6200">
                <a:solidFill>
                  <a:srgbClr val="C00000"/>
                </a:solidFill>
                <a:latin typeface="Arial" panose="020B0604020202020204" pitchFamily="34" charset="0"/>
                <a:ea typeface="BIZ UDゴシック" panose="020B0400000000000000" pitchFamily="49" charset="-128"/>
              </a:rPr>
              <a:t>によって「発見」された。</a:t>
            </a:r>
            <a:endParaRPr lang="en-US" altLang="ja-JP" sz="6200">
              <a:solidFill>
                <a:srgbClr val="C00000"/>
              </a:solidFill>
              <a:latin typeface="Arial" panose="020B0604020202020204" pitchFamily="34" charset="0"/>
              <a:ea typeface="BIZ UDゴシック" panose="020B0400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18" y="559594"/>
            <a:ext cx="2720162" cy="520751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444234" y="5766475"/>
            <a:ext cx="2479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/>
              <a:t>(GFDL Bulletin Fall 2021)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92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667DB2-BEB4-97DD-47D3-33535AC67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9270"/>
            <a:ext cx="7147726" cy="444939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真鍋博士への物理学賞授賞の意義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6295B7-F649-D117-9675-46A7E18E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7" y="1311965"/>
            <a:ext cx="8712377" cy="5348327"/>
          </a:xfrm>
        </p:spPr>
        <p:txBody>
          <a:bodyPr>
            <a:normAutofit fontScale="92500"/>
          </a:bodyPr>
          <a:lstStyle/>
          <a:p>
            <a:r>
              <a:rPr kumimoji="1" lang="ja-JP" altLang="en-US" u="sng" dirty="0">
                <a:solidFill>
                  <a:srgbClr val="0070C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複雑系の物理</a:t>
            </a:r>
            <a:endParaRPr kumimoji="1" lang="en-US" altLang="ja-JP" u="sng" dirty="0">
              <a:solidFill>
                <a:srgbClr val="0070C0"/>
              </a:solidFill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パリ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―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ジ 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(Parisi)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博士をふくむ授賞理由説明の主要部。</a:t>
            </a:r>
            <a:endParaRPr lang="en-US" altLang="ja-JP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気象研究者でこの分野への貢献が大きいのは</a:t>
            </a:r>
            <a:endParaRPr lang="en-US" altLang="ja-JP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エドワード 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N. 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ローレンツ 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(Lorenz) 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博士だが、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2008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年没 。</a:t>
            </a:r>
            <a:endParaRPr lang="en-US" altLang="ja-JP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・ </a:t>
            </a:r>
            <a:r>
              <a:rPr lang="ja-JP" altLang="en-US" u="sng" dirty="0">
                <a:solidFill>
                  <a:srgbClr val="0070C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地球環境に応用された 「物理の勝利」</a:t>
            </a:r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(cf. </a:t>
            </a:r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工学への応用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複雑な地球環境問題のうち、地球温暖化については、</a:t>
            </a:r>
            <a:endParaRPr lang="en-US" altLang="ja-JP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物理法則にもとづく理論と数値シミュレーションによって</a:t>
            </a:r>
            <a:endParaRPr lang="en-US" altLang="ja-JP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理解が進み、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ある意味で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)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予測も可能になった。</a:t>
            </a:r>
            <a:endParaRPr lang="en-US" altLang="ja-JP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真鍋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博士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: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鉛直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1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次元モデル、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3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次元モデル 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決定論的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ハッセルマン 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</a:t>
            </a:r>
            <a:r>
              <a:rPr lang="en-US" altLang="ja-JP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Hasselmann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) 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博士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　確率論的 </a:t>
            </a:r>
            <a:r>
              <a:rPr lang="en-US" altLang="ja-JP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(stochastic) </a:t>
            </a:r>
            <a:r>
              <a:rPr lang="ja-JP" altLang="en-US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モデル、 原因候補の「指紋」検出</a:t>
            </a:r>
            <a:r>
              <a:rPr lang="en-US" altLang="ja-JP" dirty="0"/>
              <a:t>  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51457-9CD2-1700-346C-6AB902C75729}"/>
              </a:ext>
            </a:extLst>
          </p:cNvPr>
          <p:cNvSpPr txBox="1"/>
          <p:nvPr/>
        </p:nvSpPr>
        <p:spPr>
          <a:xfrm>
            <a:off x="86389" y="738032"/>
            <a:ext cx="9161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accent4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000" dirty="0">
                <a:solidFill>
                  <a:schemeClr val="accent4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わたしには</a:t>
            </a:r>
            <a:r>
              <a:rPr kumimoji="1" lang="ja-JP" altLang="en-US" sz="2000" dirty="0">
                <a:solidFill>
                  <a:schemeClr val="accent4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予想外だった。</a:t>
            </a:r>
            <a:r>
              <a:rPr lang="ja-JP" altLang="en-US" sz="2000" dirty="0">
                <a:solidFill>
                  <a:schemeClr val="accent4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「物・化・生・地」で地学に分類していたので。</a:t>
            </a:r>
            <a:r>
              <a:rPr lang="en-US" altLang="ja-JP" sz="2000" dirty="0">
                <a:solidFill>
                  <a:schemeClr val="accent4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000" dirty="0">
              <a:solidFill>
                <a:schemeClr val="accent4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42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7D5AD-8FC7-1352-A7CD-20FEC5D3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245" y="0"/>
            <a:ext cx="7886700" cy="623415"/>
          </a:xfrm>
        </p:spPr>
        <p:txBody>
          <a:bodyPr>
            <a:normAutofit/>
          </a:bodyPr>
          <a:lstStyle/>
          <a:p>
            <a:r>
              <a:rPr kumimoji="1" lang="ja-JP" altLang="en-US" sz="3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地球温暖化のしくみの基本となる物理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B725FE-8373-4738-A3C2-03FD9A63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245" y="688106"/>
            <a:ext cx="8577898" cy="6027851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kumimoji="1"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エネルギー保存の法則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b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エネルギーの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たまりの量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流れの量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との関係を規定。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対象となる系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 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気候システム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 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大気・水圏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気候システムをひとまとめにみると 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次元モデル」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b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エネルギー</a:t>
            </a:r>
            <a:r>
              <a:rPr lang="ja-JP" altLang="en-US" sz="2400" u="sng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収入</a:t>
            </a:r>
            <a:r>
              <a:rPr lang="en-US" altLang="ja-JP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 </a:t>
            </a: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太陽放射吸収。  </a:t>
            </a:r>
            <a:r>
              <a:rPr lang="ja-JP" altLang="en-US" sz="2400" u="sng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支出</a:t>
            </a:r>
            <a:r>
              <a:rPr lang="en-US" altLang="ja-JP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 </a:t>
            </a: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熱赤外線射出。</a:t>
            </a:r>
            <a:endParaRPr lang="en-US" altLang="ja-JP" sz="24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収入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はだいたいつりあっている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準定常状態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エネルギーの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たまりの量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はだいたい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温度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と正相関。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「収入－支出」が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ならば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温暖化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負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ならば</a:t>
            </a:r>
            <a:r>
              <a:rPr lang="ja-JP" altLang="en-US" sz="2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寒冷化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大気中には</a:t>
            </a:r>
            <a:r>
              <a:rPr lang="ja-JP" altLang="en-US" sz="24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赤外線を吸収・射出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する成分がある。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その成分 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いわゆる「温室効果気体」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が多いと、</a:t>
            </a:r>
            <a:b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同じ地表面温度だと、出ていく赤外線が少なくなる。</a:t>
            </a:r>
            <a:b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収支がつりあった状態では、地表面温度が高めになる。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08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FF5A01-6ADC-96F3-D184-5B198304E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41" y="240349"/>
            <a:ext cx="7886700" cy="512204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質量保存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の法則</a:t>
            </a:r>
            <a:r>
              <a:rPr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質量は不生不滅。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368A79-4052-19E1-3DDA-5AADC375D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381" y="906101"/>
            <a:ext cx="7018636" cy="1195315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物質の出入りのない系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では、</a:t>
            </a:r>
            <a:br>
              <a:rPr lang="en-US" altLang="ja-JP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系内の質量は時間とともに変化しない。</a:t>
            </a:r>
            <a:endParaRPr kumimoji="1" lang="ja-JP" altLang="en-US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65ECB07-DB95-CA79-6B2F-977C52F18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07" y="2101420"/>
            <a:ext cx="3810868" cy="36330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C2AD78-A96D-35B4-66C8-A4D070055E84}"/>
              </a:ext>
            </a:extLst>
          </p:cNvPr>
          <p:cNvSpPr txBox="1"/>
          <p:nvPr/>
        </p:nvSpPr>
        <p:spPr>
          <a:xfrm>
            <a:off x="1705232" y="3803991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</a:t>
            </a:r>
            <a:r>
              <a:rPr kumimoji="1" lang="ja-JP" altLang="en-US" sz="3600" dirty="0">
                <a:solidFill>
                  <a:srgbClr val="7030A0"/>
                </a:solidFill>
              </a:rPr>
              <a:t> </a:t>
            </a:r>
            <a:r>
              <a:rPr kumimoji="1" lang="en-US" altLang="ja-JP" sz="3600" i="1" dirty="0">
                <a:solidFill>
                  <a:srgbClr val="7030A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M</a:t>
            </a:r>
            <a:endParaRPr kumimoji="1" lang="ja-JP" altLang="en-US" sz="3600" i="1" dirty="0">
              <a:solidFill>
                <a:srgbClr val="7030A0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7A855F-48F6-8F92-93AD-F09CEF6A3640}"/>
              </a:ext>
            </a:extLst>
          </p:cNvPr>
          <p:cNvSpPr txBox="1"/>
          <p:nvPr/>
        </p:nvSpPr>
        <p:spPr>
          <a:xfrm>
            <a:off x="5363349" y="2386761"/>
            <a:ext cx="9605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7030A0"/>
                </a:solidFill>
              </a:rPr>
              <a:t> </a:t>
            </a:r>
            <a:r>
              <a:rPr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kumimoji="1"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r>
              <a:rPr kumimoji="1" lang="en-US" altLang="ja-JP" sz="3200" dirty="0">
                <a:solidFill>
                  <a:srgbClr val="7030A0"/>
                </a:solidFill>
              </a:rPr>
              <a:t>  </a:t>
            </a:r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kumimoji="1"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kumimoji="1" lang="ja-JP" altLang="en-US" sz="32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267FE6-6E1D-1F89-D5E8-22B75B7415A8}"/>
              </a:ext>
            </a:extLst>
          </p:cNvPr>
          <p:cNvSpPr txBox="1"/>
          <p:nvPr/>
        </p:nvSpPr>
        <p:spPr>
          <a:xfrm>
            <a:off x="6501771" y="2656606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0</a:t>
            </a:r>
            <a:endParaRPr kumimoji="1" lang="ja-JP" altLang="en-US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893EDD9-5783-127C-8406-9F14A8EBAB9F}"/>
              </a:ext>
            </a:extLst>
          </p:cNvPr>
          <p:cNvCxnSpPr>
            <a:cxnSpLocks/>
          </p:cNvCxnSpPr>
          <p:nvPr/>
        </p:nvCxnSpPr>
        <p:spPr>
          <a:xfrm>
            <a:off x="5363349" y="2948994"/>
            <a:ext cx="93807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D0D7C5-ED74-7F95-9D4B-492553937A24}"/>
              </a:ext>
            </a:extLst>
          </p:cNvPr>
          <p:cNvSpPr txBox="1"/>
          <p:nvPr/>
        </p:nvSpPr>
        <p:spPr>
          <a:xfrm>
            <a:off x="4710416" y="3623978"/>
            <a:ext cx="4366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i="1" dirty="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</a:t>
            </a:r>
            <a:r>
              <a:rPr lang="ja-JP" altLang="en-US" sz="3600" dirty="0"/>
              <a:t> 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は時間によらず一定</a:t>
            </a:r>
            <a:endParaRPr kumimoji="1" lang="ja-JP" altLang="en-US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34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4D5609-E341-672D-EDDF-6C1B05359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D012C-79E5-FA0C-7E73-290A0EFF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41" y="240349"/>
            <a:ext cx="7886700" cy="512204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質量保存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の法則</a:t>
            </a:r>
            <a:r>
              <a:rPr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質量は不生不滅。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C3B08-39A7-6998-AF39-D0AD5AFEA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07" y="850289"/>
            <a:ext cx="8853705" cy="1211496"/>
          </a:xfrm>
        </p:spPr>
        <p:txBody>
          <a:bodyPr>
            <a:normAutofit fontScale="92500"/>
          </a:bodyPr>
          <a:lstStyle/>
          <a:p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物質の出入りのある系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では、系内の質量は</a:t>
            </a:r>
            <a:br>
              <a:rPr lang="en-US" altLang="ja-JP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質量の正味の流入 </a:t>
            </a:r>
            <a:r>
              <a:rPr lang="en-US" altLang="ja-JP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流入ひく流出</a:t>
            </a:r>
            <a:r>
              <a:rPr lang="en-US" altLang="ja-JP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だけ変化する。</a:t>
            </a:r>
            <a:endParaRPr kumimoji="1" lang="ja-JP" altLang="en-US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3CB95A3-6686-3CBE-5F32-FA7816AF1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23" y="2022657"/>
            <a:ext cx="3810868" cy="36330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DB616A-B5AD-FCC4-9550-ACE9B2F1F0EE}"/>
              </a:ext>
            </a:extLst>
          </p:cNvPr>
          <p:cNvSpPr txBox="1"/>
          <p:nvPr/>
        </p:nvSpPr>
        <p:spPr>
          <a:xfrm>
            <a:off x="1705232" y="3803991"/>
            <a:ext cx="160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</a:t>
            </a:r>
            <a:r>
              <a:rPr kumimoji="1" lang="ja-JP" altLang="en-US" sz="3600" dirty="0">
                <a:solidFill>
                  <a:srgbClr val="7030A0"/>
                </a:solidFill>
              </a:rPr>
              <a:t> </a:t>
            </a:r>
            <a:r>
              <a:rPr kumimoji="1" lang="en-US" altLang="ja-JP" sz="3600" i="1" dirty="0">
                <a:solidFill>
                  <a:srgbClr val="7030A0"/>
                </a:solidFill>
              </a:rPr>
              <a:t>M</a:t>
            </a:r>
            <a:endParaRPr kumimoji="1" lang="ja-JP" altLang="en-US" sz="3600" i="1" dirty="0">
              <a:solidFill>
                <a:srgbClr val="7030A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4655CC-D254-52E1-BD3B-8BAF2F574D00}"/>
              </a:ext>
            </a:extLst>
          </p:cNvPr>
          <p:cNvSpPr txBox="1"/>
          <p:nvPr/>
        </p:nvSpPr>
        <p:spPr>
          <a:xfrm>
            <a:off x="5214550" y="2327634"/>
            <a:ext cx="9380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7030A0"/>
                </a:solidFill>
              </a:rPr>
              <a:t> d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M</a:t>
            </a:r>
          </a:p>
          <a:p>
            <a:r>
              <a:rPr kumimoji="1" lang="en-US" altLang="ja-JP" sz="3200" dirty="0">
                <a:solidFill>
                  <a:srgbClr val="7030A0"/>
                </a:solidFill>
              </a:rPr>
              <a:t>  d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t</a:t>
            </a:r>
            <a:endParaRPr kumimoji="1" lang="ja-JP" altLang="en-US" sz="3200" i="1" dirty="0">
              <a:solidFill>
                <a:srgbClr val="7030A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26554E-7A94-096C-69CA-64B9E512C8F9}"/>
              </a:ext>
            </a:extLst>
          </p:cNvPr>
          <p:cNvSpPr txBox="1"/>
          <p:nvPr/>
        </p:nvSpPr>
        <p:spPr>
          <a:xfrm>
            <a:off x="6251481" y="2573855"/>
            <a:ext cx="2319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</a:rPr>
              <a:t>=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</a:rPr>
              <a:t> in –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</a:rPr>
              <a:t> out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1B59BE8-E7EB-85E9-14C0-B0FF372F6621}"/>
              </a:ext>
            </a:extLst>
          </p:cNvPr>
          <p:cNvCxnSpPr>
            <a:cxnSpLocks/>
          </p:cNvCxnSpPr>
          <p:nvPr/>
        </p:nvCxnSpPr>
        <p:spPr>
          <a:xfrm>
            <a:off x="5214550" y="2866243"/>
            <a:ext cx="93807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矢印: 右 3">
            <a:extLst>
              <a:ext uri="{FF2B5EF4-FFF2-40B4-BE49-F238E27FC236}">
                <a16:creationId xmlns:a16="http://schemas.microsoft.com/office/drawing/2014/main" id="{C11D5E2C-3C68-9D25-EA2C-584E87D15265}"/>
              </a:ext>
            </a:extLst>
          </p:cNvPr>
          <p:cNvSpPr/>
          <p:nvPr/>
        </p:nvSpPr>
        <p:spPr>
          <a:xfrm>
            <a:off x="3760635" y="3839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CFAC4A8F-6DED-EC64-2AC4-CDBA2A9BAA39}"/>
              </a:ext>
            </a:extLst>
          </p:cNvPr>
          <p:cNvSpPr/>
          <p:nvPr/>
        </p:nvSpPr>
        <p:spPr>
          <a:xfrm>
            <a:off x="812419" y="3860193"/>
            <a:ext cx="815846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D7F5F5-7F9C-DF9C-6ADB-A51CC1E00202}"/>
              </a:ext>
            </a:extLst>
          </p:cNvPr>
          <p:cNvSpPr txBox="1"/>
          <p:nvPr/>
        </p:nvSpPr>
        <p:spPr>
          <a:xfrm>
            <a:off x="239594" y="2927502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kumimoji="1" lang="en-US" altLang="ja-JP" sz="3200" dirty="0">
                <a:solidFill>
                  <a:srgbClr val="0070C0"/>
                </a:solidFill>
              </a:rPr>
              <a:t>in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E8EC76-3036-8019-459B-3870150BB4F3}"/>
              </a:ext>
            </a:extLst>
          </p:cNvPr>
          <p:cNvSpPr txBox="1"/>
          <p:nvPr/>
        </p:nvSpPr>
        <p:spPr>
          <a:xfrm>
            <a:off x="3900307" y="2866243"/>
            <a:ext cx="10374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lang="en-US" altLang="ja-JP" sz="3200" dirty="0">
                <a:solidFill>
                  <a:srgbClr val="0070C0"/>
                </a:solidFill>
              </a:rPr>
              <a:t>out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C3F540-E72F-2EE0-6031-1B76204492F1}"/>
              </a:ext>
            </a:extLst>
          </p:cNvPr>
          <p:cNvSpPr txBox="1"/>
          <p:nvPr/>
        </p:nvSpPr>
        <p:spPr>
          <a:xfrm>
            <a:off x="128010" y="5725510"/>
            <a:ext cx="8443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流入・流出は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次元だが図には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方向だけ示した。</a:t>
            </a:r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39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3E20C-5181-9868-CDEE-4ABFA4218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D3A62-94B7-8267-ABA5-AB65C46E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18" y="145649"/>
            <a:ext cx="7338754" cy="512204"/>
          </a:xfrm>
        </p:spPr>
        <p:txBody>
          <a:bodyPr>
            <a:noAutofit/>
          </a:bodyPr>
          <a:lstStyle/>
          <a:p>
            <a:r>
              <a:rPr kumimoji="1"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質量保存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の法則、</a:t>
            </a:r>
            <a:r>
              <a:rPr lang="en-US" altLang="ja-JP" sz="3600" u="sng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3600" u="sng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準</a:t>
            </a:r>
            <a:r>
              <a:rPr lang="en-US" altLang="ja-JP" sz="3600" u="sng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en-US" altLang="ja-JP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3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定常状態</a:t>
            </a:r>
            <a:endParaRPr kumimoji="1" lang="ja-JP" altLang="en-US" sz="3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A52A99-9211-BA00-45E0-B3627B0F4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73" y="708874"/>
            <a:ext cx="8661752" cy="132198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物質の出入りのありうる系で、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系内の質量が 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ほぼ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一定ならば、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質量の正味の流入 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流出ひく流入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 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ほぼ</a:t>
            </a:r>
            <a:r>
              <a:rPr lang="en-US" altLang="ja-JP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en-US" altLang="ja-JP" dirty="0"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9B4A071-CD2B-B275-A1ED-674FFA2CF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94" y="2200287"/>
            <a:ext cx="3810868" cy="36330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6EC96A-822E-08D1-ACD7-22EF9A2A4A53}"/>
              </a:ext>
            </a:extLst>
          </p:cNvPr>
          <p:cNvSpPr txBox="1"/>
          <p:nvPr/>
        </p:nvSpPr>
        <p:spPr>
          <a:xfrm>
            <a:off x="1738313" y="4016801"/>
            <a:ext cx="160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質量</a:t>
            </a:r>
            <a:r>
              <a:rPr kumimoji="1" lang="ja-JP" altLang="en-US" sz="3600" dirty="0">
                <a:solidFill>
                  <a:srgbClr val="7030A0"/>
                </a:solidFill>
              </a:rPr>
              <a:t> </a:t>
            </a:r>
            <a:r>
              <a:rPr kumimoji="1" lang="en-US" altLang="ja-JP" sz="3600" i="1" dirty="0">
                <a:solidFill>
                  <a:srgbClr val="7030A0"/>
                </a:solidFill>
              </a:rPr>
              <a:t>M</a:t>
            </a:r>
            <a:endParaRPr kumimoji="1" lang="ja-JP" altLang="en-US" sz="3600" i="1" dirty="0">
              <a:solidFill>
                <a:srgbClr val="7030A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7EA006-5175-00BB-0CC1-3662A45D910A}"/>
              </a:ext>
            </a:extLst>
          </p:cNvPr>
          <p:cNvSpPr txBox="1"/>
          <p:nvPr/>
        </p:nvSpPr>
        <p:spPr>
          <a:xfrm>
            <a:off x="5630803" y="2436942"/>
            <a:ext cx="9380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7030A0"/>
                </a:solidFill>
              </a:rPr>
              <a:t> d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M</a:t>
            </a:r>
          </a:p>
          <a:p>
            <a:r>
              <a:rPr kumimoji="1" lang="en-US" altLang="ja-JP" sz="3200" dirty="0">
                <a:solidFill>
                  <a:srgbClr val="7030A0"/>
                </a:solidFill>
              </a:rPr>
              <a:t>  d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t</a:t>
            </a:r>
            <a:endParaRPr kumimoji="1" lang="ja-JP" altLang="en-US" sz="3200" i="1" dirty="0">
              <a:solidFill>
                <a:srgbClr val="7030A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869A1D-B699-E9B9-79BC-F4CC17D887D9}"/>
              </a:ext>
            </a:extLst>
          </p:cNvPr>
          <p:cNvSpPr txBox="1"/>
          <p:nvPr/>
        </p:nvSpPr>
        <p:spPr>
          <a:xfrm>
            <a:off x="6568880" y="2644170"/>
            <a:ext cx="2319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</a:rPr>
              <a:t>=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</a:rPr>
              <a:t> in – </a:t>
            </a:r>
            <a:r>
              <a:rPr kumimoji="1" lang="en-US" altLang="ja-JP" sz="3200" i="1" dirty="0">
                <a:solidFill>
                  <a:srgbClr val="7030A0"/>
                </a:solidFill>
              </a:rPr>
              <a:t>F</a:t>
            </a:r>
            <a:r>
              <a:rPr kumimoji="1" lang="en-US" altLang="ja-JP" sz="3200" dirty="0">
                <a:solidFill>
                  <a:srgbClr val="7030A0"/>
                </a:solidFill>
              </a:rPr>
              <a:t> out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0C85970-9AF7-60BD-2A36-66C49F068BE8}"/>
              </a:ext>
            </a:extLst>
          </p:cNvPr>
          <p:cNvCxnSpPr>
            <a:cxnSpLocks/>
            <a:endCxn id="7" idx="3"/>
          </p:cNvCxnSpPr>
          <p:nvPr/>
        </p:nvCxnSpPr>
        <p:spPr>
          <a:xfrm flipV="1">
            <a:off x="5815116" y="2975551"/>
            <a:ext cx="753764" cy="1779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矢印: 右 3">
            <a:extLst>
              <a:ext uri="{FF2B5EF4-FFF2-40B4-BE49-F238E27FC236}">
                <a16:creationId xmlns:a16="http://schemas.microsoft.com/office/drawing/2014/main" id="{5FB92B7C-38C0-0AAF-B7F2-4C8822BF73B1}"/>
              </a:ext>
            </a:extLst>
          </p:cNvPr>
          <p:cNvSpPr/>
          <p:nvPr/>
        </p:nvSpPr>
        <p:spPr>
          <a:xfrm>
            <a:off x="3706010" y="40405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AE2A17D7-B722-12FA-44B8-CE8D287F8632}"/>
              </a:ext>
            </a:extLst>
          </p:cNvPr>
          <p:cNvSpPr/>
          <p:nvPr/>
        </p:nvSpPr>
        <p:spPr>
          <a:xfrm>
            <a:off x="837013" y="4151627"/>
            <a:ext cx="815846" cy="484632"/>
          </a:xfrm>
          <a:prstGeom prst="rightArrow">
            <a:avLst>
              <a:gd name="adj1" fmla="val 50000"/>
              <a:gd name="adj2" fmla="val 525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378DB9-36C0-468B-C92A-7A620642BD80}"/>
              </a:ext>
            </a:extLst>
          </p:cNvPr>
          <p:cNvSpPr txBox="1"/>
          <p:nvPr/>
        </p:nvSpPr>
        <p:spPr>
          <a:xfrm>
            <a:off x="226993" y="3123541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流入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kumimoji="1" lang="en-US" altLang="ja-JP" sz="3200" dirty="0">
                <a:solidFill>
                  <a:srgbClr val="0070C0"/>
                </a:solidFill>
              </a:rPr>
              <a:t>in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032ACB-A206-4229-1E4C-5FF232089656}"/>
              </a:ext>
            </a:extLst>
          </p:cNvPr>
          <p:cNvSpPr txBox="1"/>
          <p:nvPr/>
        </p:nvSpPr>
        <p:spPr>
          <a:xfrm>
            <a:off x="3646955" y="3074409"/>
            <a:ext cx="10374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流出</a:t>
            </a:r>
            <a:endParaRPr lang="en-US" altLang="ja-JP" sz="32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3200" i="1" dirty="0">
                <a:solidFill>
                  <a:srgbClr val="0070C0"/>
                </a:solidFill>
              </a:rPr>
              <a:t>F</a:t>
            </a:r>
            <a:r>
              <a:rPr lang="ja-JP" altLang="en-US" sz="3200" i="1" dirty="0">
                <a:solidFill>
                  <a:srgbClr val="0070C0"/>
                </a:solidFill>
              </a:rPr>
              <a:t> </a:t>
            </a:r>
            <a:r>
              <a:rPr lang="en-US" altLang="ja-JP" sz="3200" dirty="0">
                <a:solidFill>
                  <a:srgbClr val="0070C0"/>
                </a:solidFill>
              </a:rPr>
              <a:t>out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0C8D376-A5D2-8A8E-F50E-1D22D2A849CA}"/>
              </a:ext>
            </a:extLst>
          </p:cNvPr>
          <p:cNvSpPr txBox="1"/>
          <p:nvPr/>
        </p:nvSpPr>
        <p:spPr>
          <a:xfrm>
            <a:off x="4919125" y="3984991"/>
            <a:ext cx="31774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>
                <a:solidFill>
                  <a:srgbClr val="7030A0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M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は時間によらず</a:t>
            </a:r>
            <a:endParaRPr lang="en-US" altLang="ja-JP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</a:t>
            </a:r>
            <a:r>
              <a:rPr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ほぼ</a:t>
            </a:r>
            <a:r>
              <a:rPr lang="en-US" altLang="ja-JP" sz="2800" dirty="0">
                <a:solidFill>
                  <a:srgbClr val="C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</a:t>
            </a:r>
            <a:r>
              <a:rPr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一定</a:t>
            </a:r>
            <a:endParaRPr kumimoji="1" lang="ja-JP" altLang="en-US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AF44879-A993-6794-C920-2B985405ED54}"/>
              </a:ext>
            </a:extLst>
          </p:cNvPr>
          <p:cNvSpPr txBox="1"/>
          <p:nvPr/>
        </p:nvSpPr>
        <p:spPr>
          <a:xfrm>
            <a:off x="4871247" y="2667465"/>
            <a:ext cx="885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</a:rPr>
              <a:t>0  </a:t>
            </a:r>
            <a:r>
              <a:rPr kumimoji="1" lang="ja-JP" altLang="en-US" sz="3200" dirty="0">
                <a:solidFill>
                  <a:srgbClr val="C00000"/>
                </a:solidFill>
              </a:rPr>
              <a:t>≒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9DBB067-DE06-3A93-83C4-1EE575E67371}"/>
              </a:ext>
            </a:extLst>
          </p:cNvPr>
          <p:cNvSpPr txBox="1"/>
          <p:nvPr/>
        </p:nvSpPr>
        <p:spPr>
          <a:xfrm>
            <a:off x="0" y="5730207"/>
            <a:ext cx="92240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ゆく川の流れは</a:t>
            </a:r>
            <a:r>
              <a:rPr lang="ja-JP" altLang="en-US" sz="3200" u="sng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たえず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して、しかももとの水にあらず。</a:t>
            </a:r>
            <a:endParaRPr lang="en-US" altLang="ja-JP" sz="3200" dirty="0">
              <a:solidFill>
                <a:schemeClr val="accent6">
                  <a:lumMod val="7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</a:rPr>
              <a:t>　                                  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</a:rPr>
              <a:t>          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鴨 長明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 1212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方丈記</a:t>
            </a:r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39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33B5F-C0BC-0B06-5E03-50328D99C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9C5E8-0212-B91B-BC9F-B7F065FB6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170"/>
            <a:ext cx="9034272" cy="512204"/>
          </a:xfrm>
        </p:spPr>
        <p:txBody>
          <a:bodyPr>
            <a:noAutofit/>
          </a:bodyPr>
          <a:lstStyle/>
          <a:p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</a:t>
            </a:r>
            <a:r>
              <a:rPr kumimoji="1"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保存</a:t>
            </a: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の法則</a:t>
            </a:r>
            <a:r>
              <a:rPr lang="en-US" altLang="ja-JP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  </a:t>
            </a: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エネルギーは不生不滅。</a:t>
            </a:r>
            <a:endParaRPr kumimoji="1" lang="ja-JP" altLang="en-US" sz="32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889171-29C1-FB38-D2BB-86B9F0B46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752" y="912628"/>
            <a:ext cx="8004767" cy="99749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</a:pPr>
            <a:r>
              <a:rPr lang="ja-JP" altLang="en-US" sz="3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エネルギーの出入りのない系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では、</a:t>
            </a:r>
            <a:br>
              <a:rPr lang="en-US" altLang="ja-JP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系内のエネルギーは時間とともに変化しない。</a:t>
            </a:r>
            <a:endParaRPr kumimoji="1" lang="ja-JP" altLang="en-US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EAA3606-CB49-9CF7-E52C-C48A51B1B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07" y="2101420"/>
            <a:ext cx="3810868" cy="36330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F1DF7F0-9000-9BCF-0202-841961CD383D}"/>
              </a:ext>
            </a:extLst>
          </p:cNvPr>
          <p:cNvSpPr txBox="1"/>
          <p:nvPr/>
        </p:nvSpPr>
        <p:spPr>
          <a:xfrm>
            <a:off x="1311943" y="3742207"/>
            <a:ext cx="2904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</a:t>
            </a:r>
            <a:r>
              <a:rPr kumimoji="1" lang="ja-JP" altLang="en-US" sz="3600" dirty="0">
                <a:solidFill>
                  <a:srgbClr val="7030A0"/>
                </a:solidFill>
              </a:rPr>
              <a:t> </a:t>
            </a:r>
            <a:r>
              <a:rPr lang="en-US" altLang="ja-JP" sz="3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1" lang="ja-JP" altLang="en-US" sz="36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30D3E7-A0A7-3646-E1A7-5F60BEBF63F4}"/>
              </a:ext>
            </a:extLst>
          </p:cNvPr>
          <p:cNvSpPr txBox="1"/>
          <p:nvPr/>
        </p:nvSpPr>
        <p:spPr>
          <a:xfrm>
            <a:off x="5423460" y="2410384"/>
            <a:ext cx="8931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7030A0"/>
                </a:solidFill>
              </a:rPr>
              <a:t> </a:t>
            </a:r>
            <a:r>
              <a:rPr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1" lang="en-US" altLang="ja-JP" sz="32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3200" dirty="0">
                <a:solidFill>
                  <a:srgbClr val="7030A0"/>
                </a:solidFill>
              </a:rPr>
              <a:t> </a:t>
            </a:r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kumimoji="1" lang="en-US" altLang="ja-JP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kumimoji="1" lang="ja-JP" altLang="en-US" sz="3200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00C1D0E-DD2D-CD86-7EAA-FB62F7F3E2C4}"/>
              </a:ext>
            </a:extLst>
          </p:cNvPr>
          <p:cNvSpPr txBox="1"/>
          <p:nvPr/>
        </p:nvSpPr>
        <p:spPr>
          <a:xfrm>
            <a:off x="6422422" y="2656606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0</a:t>
            </a:r>
            <a:endParaRPr kumimoji="1" lang="ja-JP" altLang="en-US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8868C8E-640E-9746-6D30-754693809967}"/>
              </a:ext>
            </a:extLst>
          </p:cNvPr>
          <p:cNvCxnSpPr>
            <a:cxnSpLocks/>
          </p:cNvCxnSpPr>
          <p:nvPr/>
        </p:nvCxnSpPr>
        <p:spPr>
          <a:xfrm>
            <a:off x="5363349" y="2948994"/>
            <a:ext cx="93807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43963BB-E4D5-477A-0515-CD6FA16B15C4}"/>
              </a:ext>
            </a:extLst>
          </p:cNvPr>
          <p:cNvSpPr txBox="1"/>
          <p:nvPr/>
        </p:nvSpPr>
        <p:spPr>
          <a:xfrm>
            <a:off x="4710416" y="3623978"/>
            <a:ext cx="4208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i="1" dirty="0">
                <a:solidFill>
                  <a:srgbClr val="7030A0"/>
                </a:solidFill>
              </a:rPr>
              <a:t>E </a:t>
            </a:r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は時間によらず一定</a:t>
            </a:r>
            <a:endParaRPr kumimoji="1" lang="ja-JP" altLang="en-US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515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1126</TotalTime>
  <Words>2900</Words>
  <Application>Microsoft Office PowerPoint</Application>
  <PresentationFormat>画面に合わせる (4:3)</PresentationFormat>
  <Paragraphs>417</Paragraphs>
  <Slides>28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6" baseType="lpstr">
      <vt:lpstr>Arial Unicode MS</vt:lpstr>
      <vt:lpstr>BIZ UDPゴシック</vt:lpstr>
      <vt:lpstr>BIZ UDゴシック</vt:lpstr>
      <vt:lpstr>UD デジタル 教科書体 NK-R</vt:lpstr>
      <vt:lpstr>Arial</vt:lpstr>
      <vt:lpstr>Calibri</vt:lpstr>
      <vt:lpstr>Calibri Light</vt:lpstr>
      <vt:lpstr>Office テーマ</vt:lpstr>
      <vt:lpstr>PowerPoint プレゼンテーション</vt:lpstr>
      <vt:lpstr>地球温暖化とは?　気候の変化・変動とは?</vt:lpstr>
      <vt:lpstr>地球温暖化についての理解への功労者、真鍋博士</vt:lpstr>
      <vt:lpstr>真鍋博士への物理学賞授賞の意義</vt:lpstr>
      <vt:lpstr>地球温暖化のしくみの基本となる物理</vt:lpstr>
      <vt:lpstr>質量保存の法則:  質量は不生不滅。</vt:lpstr>
      <vt:lpstr>質量保存の法則:  質量は不生不滅。</vt:lpstr>
      <vt:lpstr>質量保存の法則、(準) 定常状態</vt:lpstr>
      <vt:lpstr>エネルギー保存の法則:  エネルギーは不生不滅。</vt:lpstr>
      <vt:lpstr>エネルギー保存の法則:  エネルギーは不生不滅。</vt:lpstr>
      <vt:lpstr>エネルギー保存の法則、(準) 定常状態</vt:lpstr>
      <vt:lpstr>気候システム (大気・海洋・雪氷・陸面)</vt:lpstr>
      <vt:lpstr>気候システムのエネルギー収入・支出</vt:lpstr>
      <vt:lpstr>エネルギー (たまりの量) の内わけ</vt:lpstr>
      <vt:lpstr>エネルギーの流れの内わけ</vt:lpstr>
      <vt:lpstr>数理モデルの複雑さ: まず空間次元</vt:lpstr>
      <vt:lpstr>単純な0次元エネルギー収支モデルで考える</vt:lpstr>
      <vt:lpstr>エネルギー収支のつりあった定常状態の気候を考える</vt:lpstr>
      <vt:lpstr>太陽からくる放射がちがっていたら (-2%, +2%)?</vt:lpstr>
      <vt:lpstr>地球の太陽放射反射率がちがっていたら (-10%, +10%)?</vt:lpstr>
      <vt:lpstr>温室効果の強さがちがっていたら (-2%, +2%)?</vt:lpstr>
      <vt:lpstr>温室効果をもたらすものは</vt:lpstr>
      <vt:lpstr>PowerPoint プレゼンテーション</vt:lpstr>
      <vt:lpstr>PowerPoint プレゼンテーション</vt:lpstr>
      <vt:lpstr>PowerPoint プレゼンテーション</vt:lpstr>
      <vt:lpstr>地上気温に対するフィードバック</vt:lpstr>
      <vt:lpstr>PowerPoint プレゼンテーション</vt:lpstr>
      <vt:lpstr>本の紹介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Kooiti MASUDA</cp:lastModifiedBy>
  <cp:revision>152</cp:revision>
  <dcterms:created xsi:type="dcterms:W3CDTF">2022-08-20T12:53:19Z</dcterms:created>
  <dcterms:modified xsi:type="dcterms:W3CDTF">2024-12-09T03:04:06Z</dcterms:modified>
</cp:coreProperties>
</file>